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  <p:sldMasterId id="2147483667" r:id="rId3"/>
  </p:sldMasterIdLst>
  <p:notesMasterIdLst>
    <p:notesMasterId r:id="rId24"/>
  </p:notesMasterIdLst>
  <p:sldIdLst>
    <p:sldId id="266" r:id="rId4"/>
    <p:sldId id="264" r:id="rId5"/>
    <p:sldId id="265" r:id="rId6"/>
    <p:sldId id="269" r:id="rId7"/>
    <p:sldId id="262" r:id="rId8"/>
    <p:sldId id="267" r:id="rId9"/>
    <p:sldId id="281" r:id="rId10"/>
    <p:sldId id="271" r:id="rId11"/>
    <p:sldId id="272" r:id="rId12"/>
    <p:sldId id="273" r:id="rId13"/>
    <p:sldId id="274" r:id="rId14"/>
    <p:sldId id="268" r:id="rId15"/>
    <p:sldId id="277" r:id="rId16"/>
    <p:sldId id="280" r:id="rId17"/>
    <p:sldId id="278" r:id="rId18"/>
    <p:sldId id="279" r:id="rId19"/>
    <p:sldId id="270" r:id="rId20"/>
    <p:sldId id="275" r:id="rId21"/>
    <p:sldId id="276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8"/>
    <p:restoredTop sz="94686"/>
  </p:normalViewPr>
  <p:slideViewPr>
    <p:cSldViewPr snapToGrid="0" snapToObjects="1">
      <p:cViewPr>
        <p:scale>
          <a:sx n="73" d="100"/>
          <a:sy n="73" d="100"/>
        </p:scale>
        <p:origin x="-4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in_makroja_k_ytt_v__ty_kirja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94946241399"/>
          <c:y val="0.0995681563393455"/>
          <c:w val="0.57981732104653"/>
          <c:h val="0.868260485973373"/>
        </c:manualLayout>
      </c:layout>
      <c:pieChart>
        <c:varyColors val="1"/>
        <c:ser>
          <c:idx val="0"/>
          <c:order val="0"/>
          <c:tx>
            <c:strRef>
              <c:f>Taulukko1!$B$1</c:f>
              <c:strCache>
                <c:ptCount val="1"/>
                <c:pt idx="0">
                  <c:v>Aloituspaikat vuonna 2013, yhteensä 1 391 (nuoret)</c:v>
                </c:pt>
              </c:strCache>
            </c:strRef>
          </c:tx>
          <c:spPr>
            <a:gradFill rotWithShape="0">
              <a:gsLst>
                <a:gs pos="0">
                  <a:srgbClr val="FF9C6A"/>
                </a:gs>
                <a:gs pos="100000">
                  <a:srgbClr val="FF7300"/>
                </a:gs>
              </a:gsLst>
              <a:lin ang="5400000"/>
            </a:gradFill>
            <a:ln w="10185">
              <a:solidFill>
                <a:srgbClr val="FFFFFF"/>
              </a:solidFill>
              <a:prstDash val="solid"/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0185">
                <a:solidFill>
                  <a:srgbClr val="FFFFFF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CD-4C20-B737-A0736C149CE5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0185">
                <a:solidFill>
                  <a:srgbClr val="FFFFFF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CD-4C20-B737-A0736C149CE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0185">
                <a:solidFill>
                  <a:srgbClr val="FFFFFF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CD-4C20-B737-A0736C149CE5}"/>
              </c:ext>
            </c:extLst>
          </c:dPt>
          <c:dPt>
            <c:idx val="3"/>
            <c:bubble3D val="0"/>
            <c:spPr>
              <a:solidFill>
                <a:srgbClr val="FD7813"/>
              </a:solidFill>
              <a:ln w="10185">
                <a:solidFill>
                  <a:srgbClr val="FFFFFF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CD-4C20-B737-A0736C149CE5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0185">
                <a:solidFill>
                  <a:srgbClr val="FFFFFF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CD-4C20-B737-A0736C149CE5}"/>
              </c:ext>
            </c:extLst>
          </c:dPt>
          <c:dPt>
            <c:idx val="5"/>
            <c:bubble3D val="0"/>
            <c:spPr>
              <a:gradFill rotWithShape="0">
                <a:gsLst>
                  <a:gs pos="0">
                    <a:srgbClr val="F3EFE4"/>
                  </a:gs>
                  <a:gs pos="100000">
                    <a:srgbClr val="DCD9D0"/>
                  </a:gs>
                </a:gsLst>
                <a:lin ang="5400000"/>
              </a:gradFill>
              <a:ln w="10185">
                <a:solidFill>
                  <a:srgbClr val="FFFFFF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6CD-4C20-B737-A0736C149CE5}"/>
              </c:ext>
            </c:extLst>
          </c:dPt>
          <c:dLbls>
            <c:dLbl>
              <c:idx val="0"/>
              <c:layout>
                <c:manualLayout>
                  <c:x val="0.0850103238869512"/>
                  <c:y val="0.199093101918598"/>
                </c:manualLayout>
              </c:layout>
              <c:tx>
                <c:rich>
                  <a:bodyPr/>
                  <a:lstStyle/>
                  <a:p>
                    <a:pPr>
                      <a:defRPr sz="1604" b="1">
                        <a:solidFill>
                          <a:schemeClr val="bg1"/>
                        </a:solidFill>
                      </a:defRPr>
                    </a:pPr>
                    <a:r>
                      <a:rPr lang="mr-IN" b="1" dirty="0" smtClean="0"/>
                      <a:t>27%</a:t>
                    </a:r>
                    <a:endParaRPr lang="mr-IN" b="1" dirty="0"/>
                  </a:p>
                </c:rich>
              </c:tx>
              <c:spPr>
                <a:noFill/>
                <a:ln w="2037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CD-4C20-B737-A0736C149C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19996909753096"/>
                  <c:y val="0.0320649556547639"/>
                </c:manualLayout>
              </c:layout>
              <c:tx>
                <c:rich>
                  <a:bodyPr/>
                  <a:lstStyle/>
                  <a:p>
                    <a:pPr>
                      <a:defRPr sz="1604" b="1">
                        <a:solidFill>
                          <a:schemeClr val="bg1"/>
                        </a:solidFill>
                      </a:defRPr>
                    </a:pPr>
                    <a:r>
                      <a:rPr lang="mr-IN" b="1" dirty="0" smtClean="0">
                        <a:solidFill>
                          <a:schemeClr val="tx1"/>
                        </a:solidFill>
                      </a:rPr>
                      <a:t>3%</a:t>
                    </a:r>
                    <a:endParaRPr lang="mr-IN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037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CD-4C20-B737-A0736C149C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04" b="1">
                        <a:solidFill>
                          <a:schemeClr val="bg1"/>
                        </a:solidFill>
                      </a:defRPr>
                    </a:pPr>
                    <a:r>
                      <a:rPr lang="mr-IN" b="1" dirty="0" smtClean="0">
                        <a:solidFill>
                          <a:schemeClr val="bg1"/>
                        </a:solidFill>
                      </a:rPr>
                      <a:t>6%</a:t>
                    </a:r>
                    <a:endParaRPr lang="mr-IN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037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CD-4C20-B737-A0736C149C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8227007042091"/>
                  <c:y val="-0.0656831540423643"/>
                </c:manualLayout>
              </c:layout>
              <c:tx>
                <c:rich>
                  <a:bodyPr/>
                  <a:lstStyle/>
                  <a:p>
                    <a:pPr>
                      <a:defRPr sz="1604" b="1">
                        <a:solidFill>
                          <a:schemeClr val="bg1"/>
                        </a:solidFill>
                      </a:defRPr>
                    </a:pPr>
                    <a:r>
                      <a:rPr lang="mr-IN" b="1" dirty="0" smtClean="0"/>
                      <a:t>31%</a:t>
                    </a:r>
                    <a:endParaRPr lang="mr-IN" b="1" dirty="0"/>
                  </a:p>
                </c:rich>
              </c:tx>
              <c:spPr>
                <a:noFill/>
                <a:ln w="2037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6CD-4C20-B737-A0736C149C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6652660439511"/>
                  <c:y val="-0.175333813907064"/>
                </c:manualLayout>
              </c:layout>
              <c:tx>
                <c:rich>
                  <a:bodyPr/>
                  <a:lstStyle/>
                  <a:p>
                    <a:pPr>
                      <a:defRPr sz="1604" b="1">
                        <a:solidFill>
                          <a:schemeClr val="bg1"/>
                        </a:solidFill>
                      </a:defRPr>
                    </a:pPr>
                    <a:r>
                      <a:rPr lang="mr-IN" b="1" dirty="0" smtClean="0"/>
                      <a:t>33%</a:t>
                    </a:r>
                    <a:endParaRPr lang="mr-IN" b="1" dirty="0"/>
                  </a:p>
                </c:rich>
              </c:tx>
              <c:spPr>
                <a:noFill/>
                <a:ln w="2037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6CD-4C20-B737-A0736C149C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0370">
                <a:noFill/>
              </a:ln>
            </c:spPr>
            <c:txPr>
              <a:bodyPr/>
              <a:lstStyle/>
              <a:p>
                <a:pPr>
                  <a:defRPr sz="1604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Taulukko1!$A$2:$A$7</c:f>
              <c:strCache>
                <c:ptCount val="5"/>
                <c:pt idx="0">
                  <c:v>Liiketalouden yksikkö</c:v>
                </c:pt>
                <c:pt idx="1">
                  <c:v>Luonnonvara-alan yksikkö</c:v>
                </c:pt>
                <c:pt idx="2">
                  <c:v>Kulttuurialan yksikkö</c:v>
                </c:pt>
                <c:pt idx="3">
                  <c:v>Sosiaali- ja terveysalan yksikkö</c:v>
                </c:pt>
                <c:pt idx="4">
                  <c:v>Tekniikan yksikkö</c:v>
                </c:pt>
              </c:strCache>
            </c:strRef>
          </c:cat>
          <c:val>
            <c:numRef>
              <c:f>Taulukko1!$B$2:$B$7</c:f>
              <c:numCache>
                <c:formatCode>General</c:formatCode>
                <c:ptCount val="6"/>
                <c:pt idx="0">
                  <c:v>23.0</c:v>
                </c:pt>
                <c:pt idx="1">
                  <c:v>3.0</c:v>
                </c:pt>
                <c:pt idx="2">
                  <c:v>6.0</c:v>
                </c:pt>
                <c:pt idx="3">
                  <c:v>30.0</c:v>
                </c:pt>
                <c:pt idx="4">
                  <c:v>38.0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6CD-4C20-B737-A0736C149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7"/>
      </c:pieChart>
      <c:spPr>
        <a:noFill/>
        <a:ln w="203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4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43DE6-B69F-E342-BE21-19E1AE49B261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FA28B-A299-D147-90B9-59BA5ECCA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-13252" y="3313"/>
            <a:ext cx="12219337" cy="6874566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320800 w 9144000"/>
              <a:gd name="connsiteY4" fmla="*/ 68453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322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322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257300 w 9144000"/>
              <a:gd name="connsiteY4" fmla="*/ 40005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257300 w 9144000"/>
              <a:gd name="connsiteY4" fmla="*/ 40005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87450 w 9144000"/>
              <a:gd name="connsiteY4" fmla="*/ 39941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01800 w 9144000"/>
              <a:gd name="connsiteY4" fmla="*/ 42164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01800 w 9144000"/>
              <a:gd name="connsiteY4" fmla="*/ 42164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112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112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04850 w 9144000"/>
              <a:gd name="connsiteY5" fmla="*/ 41973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04850 w 9144000"/>
              <a:gd name="connsiteY5" fmla="*/ 41973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9144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46482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46482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60960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840015 w 12202886"/>
              <a:gd name="connsiteY5" fmla="*/ 5262336 h 6858000"/>
              <a:gd name="connsiteX6" fmla="*/ 0 w 12202886"/>
              <a:gd name="connsiteY6" fmla="*/ 60960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7586869"/>
              <a:gd name="connsiteX1" fmla="*/ 12202886 w 12202886"/>
              <a:gd name="connsiteY1" fmla="*/ 0 h 7586869"/>
              <a:gd name="connsiteX2" fmla="*/ 12192000 w 12202886"/>
              <a:gd name="connsiteY2" fmla="*/ 7586869 h 7586869"/>
              <a:gd name="connsiteX3" fmla="*/ 6916057 w 12202886"/>
              <a:gd name="connsiteY3" fmla="*/ 6858000 h 7586869"/>
              <a:gd name="connsiteX4" fmla="*/ 1812800 w 12202886"/>
              <a:gd name="connsiteY4" fmla="*/ 5105328 h 7586869"/>
              <a:gd name="connsiteX5" fmla="*/ 896659 w 12202886"/>
              <a:gd name="connsiteY5" fmla="*/ 5213784 h 7586869"/>
              <a:gd name="connsiteX6" fmla="*/ 0 w 12202886"/>
              <a:gd name="connsiteY6" fmla="*/ 6052457 h 7586869"/>
              <a:gd name="connsiteX7" fmla="*/ 0 w 12202886"/>
              <a:gd name="connsiteY7" fmla="*/ 0 h 7586869"/>
              <a:gd name="connsiteX0" fmla="*/ 0 w 12202886"/>
              <a:gd name="connsiteY0" fmla="*/ 0 h 7586869"/>
              <a:gd name="connsiteX1" fmla="*/ 12202886 w 12202886"/>
              <a:gd name="connsiteY1" fmla="*/ 0 h 7586869"/>
              <a:gd name="connsiteX2" fmla="*/ 12192000 w 12202886"/>
              <a:gd name="connsiteY2" fmla="*/ 7586869 h 7586869"/>
              <a:gd name="connsiteX3" fmla="*/ 9104243 w 12202886"/>
              <a:gd name="connsiteY3" fmla="*/ 7152862 h 7586869"/>
              <a:gd name="connsiteX4" fmla="*/ 6916057 w 12202886"/>
              <a:gd name="connsiteY4" fmla="*/ 6858000 h 7586869"/>
              <a:gd name="connsiteX5" fmla="*/ 1812800 w 12202886"/>
              <a:gd name="connsiteY5" fmla="*/ 5105328 h 7586869"/>
              <a:gd name="connsiteX6" fmla="*/ 896659 w 12202886"/>
              <a:gd name="connsiteY6" fmla="*/ 5213784 h 7586869"/>
              <a:gd name="connsiteX7" fmla="*/ 0 w 12202886"/>
              <a:gd name="connsiteY7" fmla="*/ 6052457 h 7586869"/>
              <a:gd name="connsiteX8" fmla="*/ 0 w 12202886"/>
              <a:gd name="connsiteY8" fmla="*/ 0 h 7586869"/>
              <a:gd name="connsiteX0" fmla="*/ 0 w 12202886"/>
              <a:gd name="connsiteY0" fmla="*/ 0 h 7586869"/>
              <a:gd name="connsiteX1" fmla="*/ 12202886 w 12202886"/>
              <a:gd name="connsiteY1" fmla="*/ 0 h 7586869"/>
              <a:gd name="connsiteX2" fmla="*/ 12192000 w 12202886"/>
              <a:gd name="connsiteY2" fmla="*/ 7586869 h 7586869"/>
              <a:gd name="connsiteX3" fmla="*/ 9157251 w 12202886"/>
              <a:gd name="connsiteY3" fmla="*/ 7563679 h 7586869"/>
              <a:gd name="connsiteX4" fmla="*/ 6916057 w 12202886"/>
              <a:gd name="connsiteY4" fmla="*/ 6858000 h 7586869"/>
              <a:gd name="connsiteX5" fmla="*/ 1812800 w 12202886"/>
              <a:gd name="connsiteY5" fmla="*/ 5105328 h 7586869"/>
              <a:gd name="connsiteX6" fmla="*/ 896659 w 12202886"/>
              <a:gd name="connsiteY6" fmla="*/ 5213784 h 7586869"/>
              <a:gd name="connsiteX7" fmla="*/ 0 w 12202886"/>
              <a:gd name="connsiteY7" fmla="*/ 6052457 h 7586869"/>
              <a:gd name="connsiteX8" fmla="*/ 0 w 12202886"/>
              <a:gd name="connsiteY8" fmla="*/ 0 h 7586869"/>
              <a:gd name="connsiteX0" fmla="*/ 0 w 12206085"/>
              <a:gd name="connsiteY0" fmla="*/ 0 h 7563679"/>
              <a:gd name="connsiteX1" fmla="*/ 12202886 w 12206085"/>
              <a:gd name="connsiteY1" fmla="*/ 0 h 7563679"/>
              <a:gd name="connsiteX2" fmla="*/ 12205252 w 12206085"/>
              <a:gd name="connsiteY2" fmla="*/ 7560365 h 7563679"/>
              <a:gd name="connsiteX3" fmla="*/ 9157251 w 12206085"/>
              <a:gd name="connsiteY3" fmla="*/ 7563679 h 7563679"/>
              <a:gd name="connsiteX4" fmla="*/ 6916057 w 12206085"/>
              <a:gd name="connsiteY4" fmla="*/ 6858000 h 7563679"/>
              <a:gd name="connsiteX5" fmla="*/ 1812800 w 12206085"/>
              <a:gd name="connsiteY5" fmla="*/ 5105328 h 7563679"/>
              <a:gd name="connsiteX6" fmla="*/ 896659 w 12206085"/>
              <a:gd name="connsiteY6" fmla="*/ 5213784 h 7563679"/>
              <a:gd name="connsiteX7" fmla="*/ 0 w 12206085"/>
              <a:gd name="connsiteY7" fmla="*/ 6052457 h 7563679"/>
              <a:gd name="connsiteX8" fmla="*/ 0 w 12206085"/>
              <a:gd name="connsiteY8" fmla="*/ 0 h 7563679"/>
              <a:gd name="connsiteX0" fmla="*/ 0 w 12206085"/>
              <a:gd name="connsiteY0" fmla="*/ 0 h 7563679"/>
              <a:gd name="connsiteX1" fmla="*/ 12202886 w 12206085"/>
              <a:gd name="connsiteY1" fmla="*/ 702365 h 7563679"/>
              <a:gd name="connsiteX2" fmla="*/ 12205252 w 12206085"/>
              <a:gd name="connsiteY2" fmla="*/ 7560365 h 7563679"/>
              <a:gd name="connsiteX3" fmla="*/ 9157251 w 12206085"/>
              <a:gd name="connsiteY3" fmla="*/ 7563679 h 7563679"/>
              <a:gd name="connsiteX4" fmla="*/ 6916057 w 12206085"/>
              <a:gd name="connsiteY4" fmla="*/ 6858000 h 7563679"/>
              <a:gd name="connsiteX5" fmla="*/ 1812800 w 12206085"/>
              <a:gd name="connsiteY5" fmla="*/ 5105328 h 7563679"/>
              <a:gd name="connsiteX6" fmla="*/ 896659 w 12206085"/>
              <a:gd name="connsiteY6" fmla="*/ 5213784 h 7563679"/>
              <a:gd name="connsiteX7" fmla="*/ 0 w 12206085"/>
              <a:gd name="connsiteY7" fmla="*/ 6052457 h 7563679"/>
              <a:gd name="connsiteX8" fmla="*/ 0 w 12206085"/>
              <a:gd name="connsiteY8" fmla="*/ 0 h 7563679"/>
              <a:gd name="connsiteX0" fmla="*/ 0 w 12219337"/>
              <a:gd name="connsiteY0" fmla="*/ 0 h 6874566"/>
              <a:gd name="connsiteX1" fmla="*/ 12216138 w 12219337"/>
              <a:gd name="connsiteY1" fmla="*/ 13252 h 6874566"/>
              <a:gd name="connsiteX2" fmla="*/ 12218504 w 12219337"/>
              <a:gd name="connsiteY2" fmla="*/ 6871252 h 6874566"/>
              <a:gd name="connsiteX3" fmla="*/ 9170503 w 12219337"/>
              <a:gd name="connsiteY3" fmla="*/ 6874566 h 6874566"/>
              <a:gd name="connsiteX4" fmla="*/ 6929309 w 12219337"/>
              <a:gd name="connsiteY4" fmla="*/ 6168887 h 6874566"/>
              <a:gd name="connsiteX5" fmla="*/ 1826052 w 12219337"/>
              <a:gd name="connsiteY5" fmla="*/ 4416215 h 6874566"/>
              <a:gd name="connsiteX6" fmla="*/ 909911 w 12219337"/>
              <a:gd name="connsiteY6" fmla="*/ 4524671 h 6874566"/>
              <a:gd name="connsiteX7" fmla="*/ 13252 w 12219337"/>
              <a:gd name="connsiteY7" fmla="*/ 5363344 h 6874566"/>
              <a:gd name="connsiteX8" fmla="*/ 0 w 12219337"/>
              <a:gd name="connsiteY8" fmla="*/ 0 h 6874566"/>
              <a:gd name="connsiteX0" fmla="*/ 1276 w 12207361"/>
              <a:gd name="connsiteY0" fmla="*/ 0 h 6887818"/>
              <a:gd name="connsiteX1" fmla="*/ 12204162 w 12207361"/>
              <a:gd name="connsiteY1" fmla="*/ 26504 h 6887818"/>
              <a:gd name="connsiteX2" fmla="*/ 12206528 w 12207361"/>
              <a:gd name="connsiteY2" fmla="*/ 6884504 h 6887818"/>
              <a:gd name="connsiteX3" fmla="*/ 9158527 w 12207361"/>
              <a:gd name="connsiteY3" fmla="*/ 6887818 h 6887818"/>
              <a:gd name="connsiteX4" fmla="*/ 6917333 w 12207361"/>
              <a:gd name="connsiteY4" fmla="*/ 6182139 h 6887818"/>
              <a:gd name="connsiteX5" fmla="*/ 1814076 w 12207361"/>
              <a:gd name="connsiteY5" fmla="*/ 4429467 h 6887818"/>
              <a:gd name="connsiteX6" fmla="*/ 897935 w 12207361"/>
              <a:gd name="connsiteY6" fmla="*/ 4537923 h 6887818"/>
              <a:gd name="connsiteX7" fmla="*/ 1276 w 12207361"/>
              <a:gd name="connsiteY7" fmla="*/ 5376596 h 6887818"/>
              <a:gd name="connsiteX8" fmla="*/ 1276 w 12207361"/>
              <a:gd name="connsiteY8" fmla="*/ 0 h 6887818"/>
              <a:gd name="connsiteX0" fmla="*/ 0 w 12219337"/>
              <a:gd name="connsiteY0" fmla="*/ 0 h 6874566"/>
              <a:gd name="connsiteX1" fmla="*/ 12216138 w 12219337"/>
              <a:gd name="connsiteY1" fmla="*/ 13252 h 6874566"/>
              <a:gd name="connsiteX2" fmla="*/ 12218504 w 12219337"/>
              <a:gd name="connsiteY2" fmla="*/ 6871252 h 6874566"/>
              <a:gd name="connsiteX3" fmla="*/ 9170503 w 12219337"/>
              <a:gd name="connsiteY3" fmla="*/ 6874566 h 6874566"/>
              <a:gd name="connsiteX4" fmla="*/ 6929309 w 12219337"/>
              <a:gd name="connsiteY4" fmla="*/ 6168887 h 6874566"/>
              <a:gd name="connsiteX5" fmla="*/ 1826052 w 12219337"/>
              <a:gd name="connsiteY5" fmla="*/ 4416215 h 6874566"/>
              <a:gd name="connsiteX6" fmla="*/ 909911 w 12219337"/>
              <a:gd name="connsiteY6" fmla="*/ 4524671 h 6874566"/>
              <a:gd name="connsiteX7" fmla="*/ 13252 w 12219337"/>
              <a:gd name="connsiteY7" fmla="*/ 5363344 h 6874566"/>
              <a:gd name="connsiteX8" fmla="*/ 0 w 12219337"/>
              <a:gd name="connsiteY8" fmla="*/ 0 h 6874566"/>
              <a:gd name="connsiteX0" fmla="*/ 0 w 12219337"/>
              <a:gd name="connsiteY0" fmla="*/ 0 h 6874566"/>
              <a:gd name="connsiteX1" fmla="*/ 12216138 w 12219337"/>
              <a:gd name="connsiteY1" fmla="*/ 0 h 6874566"/>
              <a:gd name="connsiteX2" fmla="*/ 12218504 w 12219337"/>
              <a:gd name="connsiteY2" fmla="*/ 6871252 h 6874566"/>
              <a:gd name="connsiteX3" fmla="*/ 9170503 w 12219337"/>
              <a:gd name="connsiteY3" fmla="*/ 6874566 h 6874566"/>
              <a:gd name="connsiteX4" fmla="*/ 6929309 w 12219337"/>
              <a:gd name="connsiteY4" fmla="*/ 6168887 h 6874566"/>
              <a:gd name="connsiteX5" fmla="*/ 1826052 w 12219337"/>
              <a:gd name="connsiteY5" fmla="*/ 4416215 h 6874566"/>
              <a:gd name="connsiteX6" fmla="*/ 909911 w 12219337"/>
              <a:gd name="connsiteY6" fmla="*/ 4524671 h 6874566"/>
              <a:gd name="connsiteX7" fmla="*/ 13252 w 12219337"/>
              <a:gd name="connsiteY7" fmla="*/ 5363344 h 6874566"/>
              <a:gd name="connsiteX8" fmla="*/ 0 w 12219337"/>
              <a:gd name="connsiteY8" fmla="*/ 0 h 687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9337" h="6874566">
                <a:moveTo>
                  <a:pt x="0" y="0"/>
                </a:moveTo>
                <a:lnTo>
                  <a:pt x="12216138" y="0"/>
                </a:lnTo>
                <a:cubicBezTo>
                  <a:pt x="12212509" y="2286000"/>
                  <a:pt x="12222133" y="4585252"/>
                  <a:pt x="12218504" y="6871252"/>
                </a:cubicBezTo>
                <a:lnTo>
                  <a:pt x="9170503" y="6874566"/>
                </a:lnTo>
                <a:lnTo>
                  <a:pt x="6929309" y="6168887"/>
                </a:lnTo>
                <a:lnTo>
                  <a:pt x="1826052" y="4416215"/>
                </a:lnTo>
                <a:cubicBezTo>
                  <a:pt x="1251697" y="4223099"/>
                  <a:pt x="1212044" y="4237343"/>
                  <a:pt x="909911" y="4524671"/>
                </a:cubicBezTo>
                <a:cubicBezTo>
                  <a:pt x="607778" y="4811999"/>
                  <a:pt x="213428" y="5165285"/>
                  <a:pt x="13252" y="5363344"/>
                </a:cubicBezTo>
                <a:cubicBezTo>
                  <a:pt x="8835" y="3575563"/>
                  <a:pt x="4417" y="1787781"/>
                  <a:pt x="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/>
          <a:lstStyle/>
          <a:p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114" y="5254488"/>
            <a:ext cx="5771322" cy="917712"/>
          </a:xfrm>
          <a:custGeom>
            <a:avLst/>
            <a:gdLst>
              <a:gd name="connsiteX0" fmla="*/ 0 w 4778829"/>
              <a:gd name="connsiteY0" fmla="*/ 0 h 1447799"/>
              <a:gd name="connsiteX1" fmla="*/ 4778829 w 4778829"/>
              <a:gd name="connsiteY1" fmla="*/ 0 h 1447799"/>
              <a:gd name="connsiteX2" fmla="*/ 4778829 w 4778829"/>
              <a:gd name="connsiteY2" fmla="*/ 1447799 h 1447799"/>
              <a:gd name="connsiteX3" fmla="*/ 0 w 4778829"/>
              <a:gd name="connsiteY3" fmla="*/ 1447799 h 1447799"/>
              <a:gd name="connsiteX4" fmla="*/ 0 w 4778829"/>
              <a:gd name="connsiteY4" fmla="*/ 0 h 1447799"/>
              <a:gd name="connsiteX0" fmla="*/ 0 w 4778829"/>
              <a:gd name="connsiteY0" fmla="*/ 21771 h 1469570"/>
              <a:gd name="connsiteX1" fmla="*/ 1937658 w 4778829"/>
              <a:gd name="connsiteY1" fmla="*/ 0 h 1469570"/>
              <a:gd name="connsiteX2" fmla="*/ 4778829 w 4778829"/>
              <a:gd name="connsiteY2" fmla="*/ 1469570 h 1469570"/>
              <a:gd name="connsiteX3" fmla="*/ 0 w 4778829"/>
              <a:gd name="connsiteY3" fmla="*/ 1469570 h 1469570"/>
              <a:gd name="connsiteX4" fmla="*/ 0 w 4778829"/>
              <a:gd name="connsiteY4" fmla="*/ 21771 h 1469570"/>
              <a:gd name="connsiteX0" fmla="*/ 0 w 4419600"/>
              <a:gd name="connsiteY0" fmla="*/ 21771 h 1469570"/>
              <a:gd name="connsiteX1" fmla="*/ 1937658 w 4419600"/>
              <a:gd name="connsiteY1" fmla="*/ 0 h 1469570"/>
              <a:gd name="connsiteX2" fmla="*/ 4419600 w 4419600"/>
              <a:gd name="connsiteY2" fmla="*/ 1469570 h 1469570"/>
              <a:gd name="connsiteX3" fmla="*/ 0 w 4419600"/>
              <a:gd name="connsiteY3" fmla="*/ 1469570 h 1469570"/>
              <a:gd name="connsiteX4" fmla="*/ 0 w 4419600"/>
              <a:gd name="connsiteY4" fmla="*/ 21771 h 1469570"/>
              <a:gd name="connsiteX0" fmla="*/ 0 w 4432852"/>
              <a:gd name="connsiteY0" fmla="*/ 538606 h 1469570"/>
              <a:gd name="connsiteX1" fmla="*/ 1950910 w 4432852"/>
              <a:gd name="connsiteY1" fmla="*/ 0 h 1469570"/>
              <a:gd name="connsiteX2" fmla="*/ 4432852 w 4432852"/>
              <a:gd name="connsiteY2" fmla="*/ 1469570 h 1469570"/>
              <a:gd name="connsiteX3" fmla="*/ 13252 w 4432852"/>
              <a:gd name="connsiteY3" fmla="*/ 1469570 h 1469570"/>
              <a:gd name="connsiteX4" fmla="*/ 0 w 4432852"/>
              <a:gd name="connsiteY4" fmla="*/ 538606 h 1469570"/>
              <a:gd name="connsiteX0" fmla="*/ 0 w 4419600"/>
              <a:gd name="connsiteY0" fmla="*/ 551858 h 1469570"/>
              <a:gd name="connsiteX1" fmla="*/ 1937658 w 4419600"/>
              <a:gd name="connsiteY1" fmla="*/ 0 h 1469570"/>
              <a:gd name="connsiteX2" fmla="*/ 4419600 w 4419600"/>
              <a:gd name="connsiteY2" fmla="*/ 1469570 h 1469570"/>
              <a:gd name="connsiteX3" fmla="*/ 0 w 4419600"/>
              <a:gd name="connsiteY3" fmla="*/ 1469570 h 1469570"/>
              <a:gd name="connsiteX4" fmla="*/ 0 w 4419600"/>
              <a:gd name="connsiteY4" fmla="*/ 551858 h 1469570"/>
              <a:gd name="connsiteX0" fmla="*/ 0 w 4419600"/>
              <a:gd name="connsiteY0" fmla="*/ 8519 h 926231"/>
              <a:gd name="connsiteX1" fmla="*/ 3408649 w 4419600"/>
              <a:gd name="connsiteY1" fmla="*/ 0 h 926231"/>
              <a:gd name="connsiteX2" fmla="*/ 4419600 w 4419600"/>
              <a:gd name="connsiteY2" fmla="*/ 926231 h 926231"/>
              <a:gd name="connsiteX3" fmla="*/ 0 w 4419600"/>
              <a:gd name="connsiteY3" fmla="*/ 926231 h 926231"/>
              <a:gd name="connsiteX4" fmla="*/ 0 w 4419600"/>
              <a:gd name="connsiteY4" fmla="*/ 8519 h 926231"/>
              <a:gd name="connsiteX0" fmla="*/ 0 w 4419600"/>
              <a:gd name="connsiteY0" fmla="*/ 35023 h 952735"/>
              <a:gd name="connsiteX1" fmla="*/ 3421902 w 4419600"/>
              <a:gd name="connsiteY1" fmla="*/ 0 h 952735"/>
              <a:gd name="connsiteX2" fmla="*/ 4419600 w 4419600"/>
              <a:gd name="connsiteY2" fmla="*/ 952735 h 952735"/>
              <a:gd name="connsiteX3" fmla="*/ 0 w 4419600"/>
              <a:gd name="connsiteY3" fmla="*/ 952735 h 952735"/>
              <a:gd name="connsiteX4" fmla="*/ 0 w 4419600"/>
              <a:gd name="connsiteY4" fmla="*/ 35023 h 952735"/>
              <a:gd name="connsiteX0" fmla="*/ 0 w 5771322"/>
              <a:gd name="connsiteY0" fmla="*/ 35023 h 952735"/>
              <a:gd name="connsiteX1" fmla="*/ 3421902 w 5771322"/>
              <a:gd name="connsiteY1" fmla="*/ 0 h 952735"/>
              <a:gd name="connsiteX2" fmla="*/ 5771322 w 5771322"/>
              <a:gd name="connsiteY2" fmla="*/ 939483 h 952735"/>
              <a:gd name="connsiteX3" fmla="*/ 0 w 5771322"/>
              <a:gd name="connsiteY3" fmla="*/ 952735 h 952735"/>
              <a:gd name="connsiteX4" fmla="*/ 0 w 5771322"/>
              <a:gd name="connsiteY4" fmla="*/ 35023 h 952735"/>
              <a:gd name="connsiteX0" fmla="*/ 0 w 5771322"/>
              <a:gd name="connsiteY0" fmla="*/ 0 h 917712"/>
              <a:gd name="connsiteX1" fmla="*/ 3421902 w 5771322"/>
              <a:gd name="connsiteY1" fmla="*/ 4734 h 917712"/>
              <a:gd name="connsiteX2" fmla="*/ 5771322 w 5771322"/>
              <a:gd name="connsiteY2" fmla="*/ 904460 h 917712"/>
              <a:gd name="connsiteX3" fmla="*/ 0 w 5771322"/>
              <a:gd name="connsiteY3" fmla="*/ 917712 h 917712"/>
              <a:gd name="connsiteX4" fmla="*/ 0 w 5771322"/>
              <a:gd name="connsiteY4" fmla="*/ 0 h 91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1322" h="917712">
                <a:moveTo>
                  <a:pt x="0" y="0"/>
                </a:moveTo>
                <a:lnTo>
                  <a:pt x="3421902" y="4734"/>
                </a:lnTo>
                <a:lnTo>
                  <a:pt x="5771322" y="904460"/>
                </a:lnTo>
                <a:lnTo>
                  <a:pt x="0" y="91771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114" y="6302829"/>
            <a:ext cx="5771322" cy="376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136" y="3088409"/>
            <a:ext cx="4042474" cy="5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601" y="3088409"/>
            <a:ext cx="4569544" cy="570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4070265" y="13854"/>
            <a:ext cx="4065320" cy="3400303"/>
          </a:xfrm>
          <a:solidFill>
            <a:schemeClr val="accent1"/>
          </a:solidFill>
        </p:spPr>
        <p:txBody>
          <a:bodyPr lIns="360000" tIns="360000" rIns="360000" bIns="360000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8154386" y="13854"/>
            <a:ext cx="4065320" cy="3400303"/>
          </a:xfrm>
          <a:solidFill>
            <a:schemeClr val="accent2"/>
          </a:solidFill>
        </p:spPr>
        <p:txBody>
          <a:bodyPr lIns="360000" tIns="360000" rIns="360000" bIns="360000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-1" y="13854"/>
            <a:ext cx="4065320" cy="3400303"/>
          </a:xfrm>
          <a:solidFill>
            <a:schemeClr val="accent3"/>
          </a:solidFill>
        </p:spPr>
        <p:txBody>
          <a:bodyPr lIns="360000" tIns="360000" rIns="360000" bIns="360000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4070266" y="3414157"/>
            <a:ext cx="4065320" cy="3400303"/>
          </a:xfrm>
          <a:solidFill>
            <a:schemeClr val="accent3"/>
          </a:solidFill>
        </p:spPr>
        <p:txBody>
          <a:bodyPr lIns="360000" tIns="360000" rIns="360000" bIns="360000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8154387" y="3414157"/>
            <a:ext cx="4065320" cy="3400303"/>
          </a:xfrm>
          <a:solidFill>
            <a:schemeClr val="accent4"/>
          </a:solidFill>
        </p:spPr>
        <p:txBody>
          <a:bodyPr lIns="360000" tIns="360000" rIns="360000" bIns="360000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0" y="3414157"/>
            <a:ext cx="4065320" cy="3400303"/>
          </a:xfrm>
          <a:solidFill>
            <a:schemeClr val="accent1"/>
          </a:solidFill>
        </p:spPr>
        <p:txBody>
          <a:bodyPr lIns="360000" tIns="360000" rIns="360000" bIns="360000"/>
          <a:lstStyle>
            <a:lvl1pPr marL="2286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8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A6A51-D070-5D46-8CD8-B634CC91BEB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26D676-0026-5F40-B941-2F9C15C2D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2105890"/>
            <a:ext cx="10515600" cy="4059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4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A6A51-D070-5D46-8CD8-B634CC91BEB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26D676-0026-5F40-B941-2F9C15C2D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2105890"/>
            <a:ext cx="10515600" cy="4059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A6A51-D070-5D46-8CD8-B634CC91BEB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26D676-0026-5F40-B941-2F9C15C2D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2105890"/>
            <a:ext cx="10515600" cy="4059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A6A51-D070-5D46-8CD8-B634CC91BEB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26D676-0026-5F40-B941-2F9C15C2D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2105890"/>
            <a:ext cx="10515600" cy="40599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27" y="1851820"/>
            <a:ext cx="7051964" cy="3080398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6A51-D070-5D46-8CD8-B634CC91BEB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676-0026-5F40-B941-2F9C15C2D6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Kuva 7" descr="tuplahakkyra_val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18" y="1851820"/>
            <a:ext cx="1206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48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27" y="1851820"/>
            <a:ext cx="7051964" cy="3080398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6A51-D070-5D46-8CD8-B634CC91BEB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676-0026-5F40-B941-2F9C15C2D6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Kuva 7" descr="tuplahakkyra_val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18" y="1851820"/>
            <a:ext cx="1206500" cy="1206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02886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320800 w 9144000"/>
              <a:gd name="connsiteY4" fmla="*/ 68453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322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322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257300 w 9144000"/>
              <a:gd name="connsiteY4" fmla="*/ 40005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257300 w 9144000"/>
              <a:gd name="connsiteY4" fmla="*/ 40005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87450 w 9144000"/>
              <a:gd name="connsiteY4" fmla="*/ 39941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01800 w 9144000"/>
              <a:gd name="connsiteY4" fmla="*/ 42164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01800 w 9144000"/>
              <a:gd name="connsiteY4" fmla="*/ 42164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112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112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04850 w 9144000"/>
              <a:gd name="connsiteY5" fmla="*/ 41973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04850 w 9144000"/>
              <a:gd name="connsiteY5" fmla="*/ 41973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9144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46482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46482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60960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840015 w 12202886"/>
              <a:gd name="connsiteY5" fmla="*/ 5262336 h 6858000"/>
              <a:gd name="connsiteX6" fmla="*/ 0 w 12202886"/>
              <a:gd name="connsiteY6" fmla="*/ 60960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2886" h="6858000">
                <a:moveTo>
                  <a:pt x="0" y="0"/>
                </a:moveTo>
                <a:lnTo>
                  <a:pt x="12202886" y="0"/>
                </a:lnTo>
                <a:cubicBezTo>
                  <a:pt x="12199257" y="2286000"/>
                  <a:pt x="12195629" y="4572000"/>
                  <a:pt x="12192000" y="6858000"/>
                </a:cubicBezTo>
                <a:lnTo>
                  <a:pt x="6916057" y="6858000"/>
                </a:lnTo>
                <a:lnTo>
                  <a:pt x="1812800" y="5105328"/>
                </a:lnTo>
                <a:cubicBezTo>
                  <a:pt x="1238445" y="4912212"/>
                  <a:pt x="1198792" y="4926456"/>
                  <a:pt x="896659" y="5213784"/>
                </a:cubicBezTo>
                <a:cubicBezTo>
                  <a:pt x="594526" y="5501112"/>
                  <a:pt x="200176" y="5854398"/>
                  <a:pt x="0" y="605245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6678" y="4385159"/>
            <a:ext cx="9859618" cy="438632"/>
          </a:xfrm>
          <a:prstGeom prst="rect">
            <a:avLst/>
          </a:prstGeom>
          <a:effectLst>
            <a:outerShdw blurRad="215900" dist="762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6678" y="3429001"/>
            <a:ext cx="9859618" cy="838200"/>
          </a:xfrm>
          <a:prstGeom prst="rect">
            <a:avLst/>
          </a:prstGeom>
          <a:effectLst>
            <a:outerShdw blurRad="215900" dist="76200" dir="8100000" algn="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98" y="5830956"/>
            <a:ext cx="1843019" cy="556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27" y="1851820"/>
            <a:ext cx="7051964" cy="3080398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6A51-D070-5D46-8CD8-B634CC91BEB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676-0026-5F40-B941-2F9C15C2D6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Kuva 7" descr="tuplahakkyra_val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18" y="1851820"/>
            <a:ext cx="1206500" cy="1206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27" y="1851820"/>
            <a:ext cx="7051964" cy="3080398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6A51-D070-5D46-8CD8-B634CC91BEB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D676-0026-5F40-B941-2F9C15C2D6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Kuva 7" descr="tuplahakkyra_val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18" y="1851820"/>
            <a:ext cx="1206500" cy="1206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39AD-AC40-9A49-AD4C-9D744FC396F5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553C-AC26-5F47-B2CB-FF58D1749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8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02886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320800 w 9144000"/>
              <a:gd name="connsiteY4" fmla="*/ 68453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322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322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257300 w 9144000"/>
              <a:gd name="connsiteY4" fmla="*/ 40005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257300 w 9144000"/>
              <a:gd name="connsiteY4" fmla="*/ 40005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87450 w 9144000"/>
              <a:gd name="connsiteY4" fmla="*/ 39941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01800 w 9144000"/>
              <a:gd name="connsiteY4" fmla="*/ 42164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01800 w 9144000"/>
              <a:gd name="connsiteY4" fmla="*/ 42164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112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112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04850 w 9144000"/>
              <a:gd name="connsiteY5" fmla="*/ 41973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04850 w 9144000"/>
              <a:gd name="connsiteY5" fmla="*/ 41973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9144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46482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46482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60960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840015 w 12202886"/>
              <a:gd name="connsiteY5" fmla="*/ 5262336 h 6858000"/>
              <a:gd name="connsiteX6" fmla="*/ 0 w 12202886"/>
              <a:gd name="connsiteY6" fmla="*/ 60960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2886" h="6858000">
                <a:moveTo>
                  <a:pt x="0" y="0"/>
                </a:moveTo>
                <a:lnTo>
                  <a:pt x="12202886" y="0"/>
                </a:lnTo>
                <a:cubicBezTo>
                  <a:pt x="12199257" y="2286000"/>
                  <a:pt x="12195629" y="4572000"/>
                  <a:pt x="12192000" y="6858000"/>
                </a:cubicBezTo>
                <a:lnTo>
                  <a:pt x="6916057" y="6858000"/>
                </a:lnTo>
                <a:lnTo>
                  <a:pt x="1812800" y="5105328"/>
                </a:lnTo>
                <a:cubicBezTo>
                  <a:pt x="1238445" y="4912212"/>
                  <a:pt x="1198792" y="4926456"/>
                  <a:pt x="896659" y="5213784"/>
                </a:cubicBezTo>
                <a:cubicBezTo>
                  <a:pt x="594526" y="5501112"/>
                  <a:pt x="200176" y="5854398"/>
                  <a:pt x="0" y="605245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6678" y="4385159"/>
            <a:ext cx="9859618" cy="438632"/>
          </a:xfrm>
          <a:prstGeom prst="rect">
            <a:avLst/>
          </a:prstGeom>
          <a:effectLst>
            <a:outerShdw blurRad="215900" dist="762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6678" y="3429001"/>
            <a:ext cx="9859618" cy="838200"/>
          </a:xfrm>
          <a:prstGeom prst="rect">
            <a:avLst/>
          </a:prstGeom>
          <a:effectLst>
            <a:outerShdw blurRad="215900" dist="76200" dir="8100000" algn="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97" y="5830955"/>
            <a:ext cx="1843019" cy="7187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02886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320800 w 9144000"/>
              <a:gd name="connsiteY4" fmla="*/ 68453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68580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55700 w 9144000"/>
              <a:gd name="connsiteY4" fmla="*/ 39497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322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322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68400 w 9144000"/>
              <a:gd name="connsiteY4" fmla="*/ 40068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257300 w 9144000"/>
              <a:gd name="connsiteY4" fmla="*/ 40005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257300 w 9144000"/>
              <a:gd name="connsiteY4" fmla="*/ 400050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187450 w 9144000"/>
              <a:gd name="connsiteY4" fmla="*/ 3994150 h 6858000"/>
              <a:gd name="connsiteX5" fmla="*/ 0 w 9144000"/>
              <a:gd name="connsiteY5" fmla="*/ 4648200 h 6858000"/>
              <a:gd name="connsiteX6" fmla="*/ 0 w 9144000"/>
              <a:gd name="connsiteY6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01800 w 9144000"/>
              <a:gd name="connsiteY4" fmla="*/ 42164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01800 w 9144000"/>
              <a:gd name="connsiteY4" fmla="*/ 42164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1187450 w 9144000"/>
              <a:gd name="connsiteY5" fmla="*/ 39941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806450 w 9144000"/>
              <a:gd name="connsiteY5" fmla="*/ 412750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112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112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62000 w 9144000"/>
              <a:gd name="connsiteY5" fmla="*/ 41592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04850 w 9144000"/>
              <a:gd name="connsiteY5" fmla="*/ 41973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704850 w 9144000"/>
              <a:gd name="connsiteY5" fmla="*/ 41973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727200 w 9144000"/>
              <a:gd name="connsiteY4" fmla="*/ 419100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6197600 w 9144000"/>
              <a:gd name="connsiteY3" fmla="*/ 6858000 h 6858000"/>
              <a:gd name="connsiteX4" fmla="*/ 1682750 w 9144000"/>
              <a:gd name="connsiteY4" fmla="*/ 4171950 h 6858000"/>
              <a:gd name="connsiteX5" fmla="*/ 698500 w 9144000"/>
              <a:gd name="connsiteY5" fmla="*/ 4184650 h 6858000"/>
              <a:gd name="connsiteX6" fmla="*/ 0 w 9144000"/>
              <a:gd name="connsiteY6" fmla="*/ 4648200 h 6858000"/>
              <a:gd name="connsiteX7" fmla="*/ 0 w 9144000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9144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46482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46482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698500 w 12202886"/>
              <a:gd name="connsiteY5" fmla="*/ 4184650 h 6858000"/>
              <a:gd name="connsiteX6" fmla="*/ 0 w 12202886"/>
              <a:gd name="connsiteY6" fmla="*/ 60960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840015 w 12202886"/>
              <a:gd name="connsiteY5" fmla="*/ 5262336 h 6858000"/>
              <a:gd name="connsiteX6" fmla="*/ 0 w 12202886"/>
              <a:gd name="connsiteY6" fmla="*/ 6096000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682750 w 12202886"/>
              <a:gd name="connsiteY4" fmla="*/ 4171950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197600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40015 w 12202886"/>
              <a:gd name="connsiteY5" fmla="*/ 5262336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748064 w 12202886"/>
              <a:gd name="connsiteY4" fmla="*/ 5097236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  <a:gd name="connsiteX0" fmla="*/ 0 w 12202886"/>
              <a:gd name="connsiteY0" fmla="*/ 0 h 6858000"/>
              <a:gd name="connsiteX1" fmla="*/ 12202886 w 12202886"/>
              <a:gd name="connsiteY1" fmla="*/ 0 h 6858000"/>
              <a:gd name="connsiteX2" fmla="*/ 12192000 w 12202886"/>
              <a:gd name="connsiteY2" fmla="*/ 6858000 h 6858000"/>
              <a:gd name="connsiteX3" fmla="*/ 6916057 w 12202886"/>
              <a:gd name="connsiteY3" fmla="*/ 6858000 h 6858000"/>
              <a:gd name="connsiteX4" fmla="*/ 1812800 w 12202886"/>
              <a:gd name="connsiteY4" fmla="*/ 5105328 h 6858000"/>
              <a:gd name="connsiteX5" fmla="*/ 896659 w 12202886"/>
              <a:gd name="connsiteY5" fmla="*/ 5213784 h 6858000"/>
              <a:gd name="connsiteX6" fmla="*/ 0 w 12202886"/>
              <a:gd name="connsiteY6" fmla="*/ 6052457 h 6858000"/>
              <a:gd name="connsiteX7" fmla="*/ 0 w 1220288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2886" h="6858000">
                <a:moveTo>
                  <a:pt x="0" y="0"/>
                </a:moveTo>
                <a:lnTo>
                  <a:pt x="12202886" y="0"/>
                </a:lnTo>
                <a:cubicBezTo>
                  <a:pt x="12199257" y="2286000"/>
                  <a:pt x="12195629" y="4572000"/>
                  <a:pt x="12192000" y="6858000"/>
                </a:cubicBezTo>
                <a:lnTo>
                  <a:pt x="6916057" y="6858000"/>
                </a:lnTo>
                <a:lnTo>
                  <a:pt x="1812800" y="5105328"/>
                </a:lnTo>
                <a:cubicBezTo>
                  <a:pt x="1238445" y="4912212"/>
                  <a:pt x="1198792" y="4926456"/>
                  <a:pt x="896659" y="5213784"/>
                </a:cubicBezTo>
                <a:cubicBezTo>
                  <a:pt x="594526" y="5501112"/>
                  <a:pt x="200176" y="5854398"/>
                  <a:pt x="0" y="605245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6678" y="4385159"/>
            <a:ext cx="9859618" cy="438632"/>
          </a:xfrm>
          <a:prstGeom prst="rect">
            <a:avLst/>
          </a:prstGeom>
          <a:effectLst>
            <a:outerShdw blurRad="228600" dist="762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86678" y="3429001"/>
            <a:ext cx="9859618" cy="838200"/>
          </a:xfrm>
          <a:prstGeom prst="rect">
            <a:avLst/>
          </a:prstGeom>
          <a:effectLst>
            <a:outerShdw blurRad="228600" dist="76200" dir="8100000" algn="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97" y="5711685"/>
            <a:ext cx="1840583" cy="861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4727"/>
            <a:ext cx="9144000" cy="205523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39AD-AC40-9A49-AD4C-9D744FC396F5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553C-AC26-5F47-B2CB-FF58D174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39AD-AC40-9A49-AD4C-9D744FC396F5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553C-AC26-5F47-B2CB-FF58D174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690" y="2466109"/>
            <a:ext cx="5133109" cy="3710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690" y="2466109"/>
            <a:ext cx="5133109" cy="3710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39AD-AC40-9A49-AD4C-9D744FC396F5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553C-AC26-5F47-B2CB-FF58D174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3162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224920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73112"/>
            <a:ext cx="5157787" cy="3036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4920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112"/>
            <a:ext cx="5183188" cy="3036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39AD-AC40-9A49-AD4C-9D744FC396F5}" type="datetimeFigureOut">
              <a:rPr lang="en-US" smtClean="0"/>
              <a:t>8/31/17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553C-AC26-5F47-B2CB-FF58D174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915" y="1607127"/>
            <a:ext cx="5096885" cy="9804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87425"/>
            <a:ext cx="613756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6915" y="2587625"/>
            <a:ext cx="5096885" cy="3269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39AD-AC40-9A49-AD4C-9D744FC396F5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553C-AC26-5F47-B2CB-FF58D1749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0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5.png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95" b="25762"/>
          <a:stretch/>
        </p:blipFill>
        <p:spPr>
          <a:xfrm rot="10800000">
            <a:off x="5367130" y="0"/>
            <a:ext cx="6824870" cy="1536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5140"/>
            <a:ext cx="10515600" cy="1553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3846"/>
            <a:ext cx="10515600" cy="3607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798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44E039AD-AC40-9A49-AD4C-9D744FC396F5}" type="datetimeFigureOut">
              <a:rPr lang="en-US" smtClean="0"/>
              <a:pPr/>
              <a:t>8/31/17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7321" y="6356350"/>
            <a:ext cx="4637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255" y="6356350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311F553C-AC26-5F47-B2CB-FF58D1749B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848" y="347931"/>
            <a:ext cx="1282148" cy="3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4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180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22955"/>
            <a:ext cx="10515600" cy="758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61309"/>
            <a:ext cx="10515600" cy="401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272A6A51-D070-5D46-8CD8-B634CC91BEBB}" type="datetimeFigureOut">
              <a:rPr lang="en-US" smtClean="0"/>
              <a:pPr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C826D676-0026-5F40-B941-2F9C15C2D6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365125"/>
            <a:ext cx="1282148" cy="3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e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e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694223" y="3087354"/>
            <a:ext cx="5361709" cy="438632"/>
          </a:xfrm>
          <a:effectLst>
            <a:outerShdw blurRad="330200" dist="12700" dir="5400000" algn="t" rotWithShape="0">
              <a:prstClr val="black">
                <a:alpha val="48000"/>
              </a:prstClr>
            </a:outerShdw>
          </a:effectLst>
        </p:spPr>
        <p:txBody>
          <a:bodyPr/>
          <a:lstStyle/>
          <a:p>
            <a:pPr algn="r"/>
            <a:r>
              <a:rPr lang="en-US" b="1" spc="100" dirty="0" smtClean="0">
                <a:solidFill>
                  <a:schemeClr val="tx1"/>
                </a:solidFill>
              </a:rPr>
              <a:t>OULU UNIVERSITY OF APPLIED SCIENCES</a:t>
            </a:r>
            <a:endParaRPr lang="en-US" b="1" spc="1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2111" y="2209804"/>
            <a:ext cx="10113821" cy="838200"/>
          </a:xfrm>
          <a:effectLst>
            <a:outerShdw blurRad="330200" dist="12700" dir="5400000" algn="t" rotWithShape="0">
              <a:prstClr val="black">
                <a:alpha val="48000"/>
              </a:prstClr>
            </a:outerShdw>
          </a:effectLst>
        </p:spPr>
        <p:txBody>
          <a:bodyPr/>
          <a:lstStyle/>
          <a:p>
            <a:pPr algn="r"/>
            <a:r>
              <a:rPr lang="en-US" sz="7600" dirty="0" smtClean="0"/>
              <a:t>Become Part of Excellence</a:t>
            </a:r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19071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Degrees entirely in English: Oulu UAS offers professional higher education at </a:t>
            </a:r>
            <a:r>
              <a:rPr lang="en-US" dirty="0" smtClean="0"/>
              <a:t>Bachelor´s </a:t>
            </a:r>
            <a:r>
              <a:rPr lang="en-US" dirty="0"/>
              <a:t>level in the fields of Business and Technology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5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Tuition fee was launched in Autumn 2017: 8,000 EUR (Possible grant 4,000 EUR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1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865643"/>
              </p:ext>
            </p:extLst>
          </p:nvPr>
        </p:nvGraphicFramePr>
        <p:xfrm>
          <a:off x="3289844" y="2424113"/>
          <a:ext cx="5199592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>
                <a:ea typeface="MS PGothic" charset="0"/>
              </a:rPr>
              <a:t>Oulu UAS </a:t>
            </a:r>
            <a:r>
              <a:rPr lang="fi-FI" sz="5400" dirty="0" err="1">
                <a:ea typeface="MS PGothic" charset="0"/>
              </a:rPr>
              <a:t>starting</a:t>
            </a:r>
            <a:r>
              <a:rPr lang="fi-FI" sz="5400" dirty="0">
                <a:ea typeface="MS PGothic" charset="0"/>
              </a:rPr>
              <a:t> </a:t>
            </a:r>
            <a:r>
              <a:rPr lang="fi-FI" sz="5400" dirty="0" err="1">
                <a:ea typeface="MS PGothic" charset="0"/>
              </a:rPr>
              <a:t>places</a:t>
            </a:r>
            <a:r>
              <a:rPr lang="fi-FI" sz="5400" dirty="0">
                <a:ea typeface="MS PGothic" charset="0"/>
              </a:rPr>
              <a:t> in </a:t>
            </a:r>
            <a:r>
              <a:rPr lang="fi-FI" sz="5400" dirty="0" smtClean="0">
                <a:ea typeface="MS PGothic" charset="0"/>
              </a:rPr>
              <a:t>2016</a:t>
            </a:r>
            <a:br>
              <a:rPr lang="fi-FI" sz="5400" dirty="0" smtClean="0">
                <a:ea typeface="MS PGothic" charset="0"/>
              </a:rPr>
            </a:br>
            <a:endParaRPr lang="en-US" dirty="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869869" y="1478299"/>
            <a:ext cx="3201809" cy="1032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fi-FI" sz="900" dirty="0" smtClean="0">
                <a:solidFill>
                  <a:schemeClr val="tx1"/>
                </a:solidFill>
              </a:rPr>
              <a:t/>
            </a:r>
            <a:br>
              <a:rPr lang="fi-FI" sz="900" dirty="0" smtClean="0">
                <a:solidFill>
                  <a:schemeClr val="tx1"/>
                </a:solidFill>
              </a:rPr>
            </a:br>
            <a:r>
              <a:rPr lang="fi-FI" sz="1800" dirty="0" smtClean="0">
                <a:solidFill>
                  <a:schemeClr val="tx1"/>
                </a:solidFill>
              </a:rPr>
              <a:t>BACHELOR’S 1701</a:t>
            </a:r>
            <a:br>
              <a:rPr lang="fi-FI" sz="1800" dirty="0" smtClean="0">
                <a:solidFill>
                  <a:schemeClr val="tx1"/>
                </a:solidFill>
              </a:rPr>
            </a:br>
            <a:r>
              <a:rPr lang="fi-FI" sz="1800" dirty="0" smtClean="0">
                <a:solidFill>
                  <a:schemeClr val="tx1"/>
                </a:solidFill>
              </a:rPr>
              <a:t>MASTER’S  135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6" name="Tekstiruutu 5"/>
          <p:cNvSpPr txBox="1">
            <a:spLocks noChangeArrowheads="1"/>
          </p:cNvSpPr>
          <p:nvPr/>
        </p:nvSpPr>
        <p:spPr bwMode="auto">
          <a:xfrm>
            <a:off x="1444703" y="3010096"/>
            <a:ext cx="2211388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fi-FI" sz="1400" b="1" dirty="0" smtClean="0">
                <a:ea typeface="Arial Narrow" charset="0"/>
                <a:cs typeface="Arial Narrow" charset="0"/>
              </a:rPr>
              <a:t>BUSINESS </a:t>
            </a:r>
            <a:endParaRPr lang="fi-FI" sz="1800" b="1" dirty="0" smtClean="0">
              <a:ea typeface="Arial Narrow" charset="0"/>
              <a:cs typeface="Arial Narrow" charset="0"/>
            </a:endParaRPr>
          </a:p>
          <a:p>
            <a:pPr algn="r" eaLnBrk="1" hangingPunct="1"/>
            <a:r>
              <a:rPr lang="fi-FI" sz="1400" dirty="0" smtClean="0">
                <a:ea typeface="Arial Narrow" charset="0"/>
                <a:cs typeface="Arial Narrow" charset="0"/>
              </a:rPr>
              <a:t>Bachelor </a:t>
            </a:r>
            <a:r>
              <a:rPr lang="fi-FI" sz="1400" dirty="0">
                <a:ea typeface="Arial Narrow" charset="0"/>
                <a:cs typeface="Arial Narrow" charset="0"/>
              </a:rPr>
              <a:t>of Business </a:t>
            </a:r>
            <a:r>
              <a:rPr lang="fi-FI" sz="1400" dirty="0" err="1">
                <a:ea typeface="Arial Narrow" charset="0"/>
                <a:cs typeface="Arial Narrow" charset="0"/>
              </a:rPr>
              <a:t>Administration</a:t>
            </a:r>
            <a:r>
              <a:rPr lang="fi-FI" sz="1400" dirty="0">
                <a:ea typeface="Arial Narrow" charset="0"/>
                <a:cs typeface="Arial Narrow" charset="0"/>
              </a:rPr>
              <a:t>, BBA</a:t>
            </a:r>
          </a:p>
          <a:p>
            <a:pPr algn="r" eaLnBrk="1" hangingPunct="1"/>
            <a:endParaRPr lang="fi-FI" sz="1050" dirty="0">
              <a:ea typeface="Arial Narrow" charset="0"/>
              <a:cs typeface="Arial Narrow" charset="0"/>
            </a:endParaRPr>
          </a:p>
        </p:txBody>
      </p:sp>
      <p:sp>
        <p:nvSpPr>
          <p:cNvPr id="7" name="Tekstiruutu 6"/>
          <p:cNvSpPr txBox="1">
            <a:spLocks noChangeArrowheads="1"/>
          </p:cNvSpPr>
          <p:nvPr/>
        </p:nvSpPr>
        <p:spPr bwMode="auto">
          <a:xfrm>
            <a:off x="2823265" y="2068631"/>
            <a:ext cx="3308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fi-FI" sz="1400" b="1" dirty="0" smtClean="0">
                <a:ea typeface="Arial Narrow" charset="0"/>
                <a:cs typeface="Arial Narrow" charset="0"/>
              </a:rPr>
              <a:t>NATURAL RESOURCES</a:t>
            </a:r>
          </a:p>
          <a:p>
            <a:pPr algn="r" eaLnBrk="1" hangingPunct="1"/>
            <a:r>
              <a:rPr lang="fi-FI" sz="1400" dirty="0" err="1" smtClean="0">
                <a:ea typeface="Arial Narrow" charset="0"/>
                <a:cs typeface="Arial Narrow" charset="0"/>
              </a:rPr>
              <a:t>Agrologist</a:t>
            </a:r>
            <a:endParaRPr lang="fi-FI" sz="1400" dirty="0">
              <a:ea typeface="Arial Narrow" charset="0"/>
              <a:cs typeface="Arial Narrow" charset="0"/>
            </a:endParaRPr>
          </a:p>
        </p:txBody>
      </p:sp>
      <p:sp>
        <p:nvSpPr>
          <p:cNvPr id="8" name="Tekstiruutu 7"/>
          <p:cNvSpPr txBox="1">
            <a:spLocks noChangeArrowheads="1"/>
          </p:cNvSpPr>
          <p:nvPr/>
        </p:nvSpPr>
        <p:spPr bwMode="auto">
          <a:xfrm>
            <a:off x="7957839" y="2067820"/>
            <a:ext cx="404552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i-FI" sz="1400" b="1" dirty="0" smtClean="0">
                <a:ea typeface="Arial Narrow" charset="0"/>
                <a:cs typeface="Arial Narrow" charset="0"/>
              </a:rPr>
              <a:t>MEDIA AND PERFORMING ARTS</a:t>
            </a:r>
          </a:p>
          <a:p>
            <a:pPr eaLnBrk="1" hangingPunct="1"/>
            <a:r>
              <a:rPr lang="fi-FI" sz="1400" dirty="0" smtClean="0">
                <a:ea typeface="Arial Narrow" charset="0"/>
                <a:cs typeface="Arial Narrow" charset="0"/>
              </a:rPr>
              <a:t>Media </a:t>
            </a:r>
            <a:r>
              <a:rPr lang="fi-FI" sz="1400" dirty="0" err="1" smtClean="0">
                <a:ea typeface="Arial Narrow" charset="0"/>
                <a:cs typeface="Arial Narrow" charset="0"/>
              </a:rPr>
              <a:t>artist</a:t>
            </a:r>
            <a:r>
              <a:rPr lang="fi-FI" sz="1400" dirty="0" smtClean="0">
                <a:ea typeface="Arial Narrow" charset="0"/>
                <a:cs typeface="Arial Narrow" charset="0"/>
              </a:rPr>
              <a:t/>
            </a:r>
            <a:br>
              <a:rPr lang="fi-FI" sz="1400" dirty="0" smtClean="0">
                <a:ea typeface="Arial Narrow" charset="0"/>
                <a:cs typeface="Arial Narrow" charset="0"/>
              </a:rPr>
            </a:br>
            <a:r>
              <a:rPr lang="fi-FI" sz="1400" dirty="0" smtClean="0">
                <a:ea typeface="Arial Narrow" charset="0"/>
                <a:cs typeface="Arial Narrow" charset="0"/>
              </a:rPr>
              <a:t>Music </a:t>
            </a:r>
            <a:r>
              <a:rPr lang="fi-FI" sz="1400" dirty="0" err="1" smtClean="0">
                <a:ea typeface="Arial Narrow" charset="0"/>
                <a:cs typeface="Arial Narrow" charset="0"/>
              </a:rPr>
              <a:t>pedagogue</a:t>
            </a:r>
            <a:r>
              <a:rPr lang="fi-FI" sz="1400" dirty="0">
                <a:ea typeface="Arial Narrow" charset="0"/>
                <a:cs typeface="Arial Narrow" charset="0"/>
              </a:rPr>
              <a:t>
</a:t>
            </a:r>
            <a:r>
              <a:rPr lang="fi-FI" sz="1400" dirty="0" err="1" smtClean="0">
                <a:ea typeface="Arial Narrow" charset="0"/>
                <a:cs typeface="Arial Narrow" charset="0"/>
              </a:rPr>
              <a:t>Musician</a:t>
            </a:r>
            <a:endParaRPr lang="fi-FI" sz="1400" dirty="0">
              <a:ea typeface="Arial Narrow" charset="0"/>
              <a:cs typeface="Arial Narrow" charset="0"/>
            </a:endParaRPr>
          </a:p>
          <a:p>
            <a:pPr eaLnBrk="1" hangingPunct="1"/>
            <a:r>
              <a:rPr lang="fi-FI" sz="1400" dirty="0" err="1" smtClean="0">
                <a:ea typeface="Arial Narrow" charset="0"/>
                <a:cs typeface="Arial Narrow" charset="0"/>
              </a:rPr>
              <a:t>Dance</a:t>
            </a:r>
            <a:r>
              <a:rPr lang="fi-FI" sz="1400" dirty="0" smtClean="0">
                <a:ea typeface="Arial Narrow" charset="0"/>
                <a:cs typeface="Arial Narrow" charset="0"/>
              </a:rPr>
              <a:t> </a:t>
            </a:r>
            <a:r>
              <a:rPr lang="fi-FI" sz="1400" dirty="0" err="1" smtClean="0">
                <a:ea typeface="Arial Narrow" charset="0"/>
                <a:cs typeface="Arial Narrow" charset="0"/>
              </a:rPr>
              <a:t>teacher</a:t>
            </a:r>
            <a:endParaRPr lang="fi-FI" sz="1400" dirty="0">
              <a:ea typeface="Arial Narrow" charset="0"/>
              <a:cs typeface="Arial Narrow" charset="0"/>
            </a:endParaRPr>
          </a:p>
        </p:txBody>
      </p:sp>
      <p:sp>
        <p:nvSpPr>
          <p:cNvPr id="9" name="Tekstiruutu 8"/>
          <p:cNvSpPr txBox="1">
            <a:spLocks noChangeArrowheads="1"/>
          </p:cNvSpPr>
          <p:nvPr/>
        </p:nvSpPr>
        <p:spPr bwMode="auto">
          <a:xfrm>
            <a:off x="7957840" y="3495620"/>
            <a:ext cx="34140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b="1" dirty="0" smtClean="0">
                <a:ea typeface="Arial Narrow" charset="0"/>
                <a:cs typeface="Arial Narrow" charset="0"/>
              </a:rPr>
              <a:t>HEALTH AND SOCIAL CARE</a:t>
            </a:r>
          </a:p>
          <a:p>
            <a:pPr eaLnBrk="1" hangingPunct="1"/>
            <a:r>
              <a:rPr lang="en-US" sz="1400" dirty="0" smtClean="0">
                <a:ea typeface="Arial Narrow" charset="0"/>
                <a:cs typeface="Arial Narrow" charset="0"/>
              </a:rPr>
              <a:t>Biomedical </a:t>
            </a:r>
            <a:r>
              <a:rPr lang="en-US" sz="1400" dirty="0">
                <a:ea typeface="Arial Narrow" charset="0"/>
                <a:cs typeface="Arial Narrow" charset="0"/>
              </a:rPr>
              <a:t>Laboratory </a:t>
            </a:r>
            <a:r>
              <a:rPr lang="en-US" sz="1400" dirty="0" smtClean="0">
                <a:ea typeface="Arial Narrow" charset="0"/>
                <a:cs typeface="Arial Narrow" charset="0"/>
              </a:rPr>
              <a:t>Scientist</a:t>
            </a:r>
            <a:r>
              <a:rPr lang="en-US" sz="1400">
                <a:ea typeface="Arial Narrow" charset="0"/>
                <a:cs typeface="Arial Narrow" charset="0"/>
              </a:rPr>
              <a:t/>
            </a:r>
            <a:br>
              <a:rPr lang="en-US" sz="1400">
                <a:ea typeface="Arial Narrow" charset="0"/>
                <a:cs typeface="Arial Narrow" charset="0"/>
              </a:rPr>
            </a:br>
            <a:r>
              <a:rPr lang="en-US" sz="1400" smtClean="0">
                <a:ea typeface="Arial Narrow" charset="0"/>
                <a:cs typeface="Arial Narrow" charset="0"/>
              </a:rPr>
              <a:t>Paramedic</a:t>
            </a:r>
            <a:r>
              <a:rPr lang="en-US" sz="1400" dirty="0">
                <a:ea typeface="Arial Narrow" charset="0"/>
                <a:cs typeface="Arial Narrow" charset="0"/>
              </a:rPr>
              <a:t/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Physiotherapist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Registered Nurse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Public Health Nurse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Midwife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 smtClean="0">
                <a:ea typeface="Arial Narrow" charset="0"/>
                <a:cs typeface="Arial Narrow" charset="0"/>
              </a:rPr>
              <a:t>Optometrist</a:t>
            </a:r>
            <a:r>
              <a:rPr lang="en-US" sz="1400" dirty="0">
                <a:ea typeface="Arial Narrow" charset="0"/>
                <a:cs typeface="Arial Narrow" charset="0"/>
              </a:rPr>
              <a:t/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Radiographer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Bachelor of Social Services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Dental Hygienist</a:t>
            </a:r>
            <a:br>
              <a:rPr lang="en-US" sz="1400" dirty="0">
                <a:ea typeface="Arial Narrow" charset="0"/>
                <a:cs typeface="Arial Narrow" charset="0"/>
              </a:rPr>
            </a:br>
            <a:r>
              <a:rPr lang="en-US" sz="1400" dirty="0">
                <a:ea typeface="Arial Narrow" charset="0"/>
                <a:cs typeface="Arial Narrow" charset="0"/>
              </a:rPr>
              <a:t>Occupational Therapist</a:t>
            </a: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574960" y="4020890"/>
            <a:ext cx="3124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fi-FI" sz="1400" b="1" dirty="0" smtClean="0">
                <a:ea typeface="Arial Narrow" charset="0"/>
                <a:cs typeface="Arial Narrow" charset="0"/>
              </a:rPr>
              <a:t>ENGINEERING</a:t>
            </a:r>
          </a:p>
          <a:p>
            <a:pPr algn="r" eaLnBrk="1" hangingPunct="1"/>
            <a:r>
              <a:rPr lang="fi-FI" sz="1400" dirty="0" smtClean="0">
                <a:ea typeface="Arial Narrow" charset="0"/>
                <a:cs typeface="Arial Narrow" charset="0"/>
              </a:rPr>
              <a:t>Bachelor </a:t>
            </a:r>
            <a:r>
              <a:rPr lang="fi-FI" sz="1400" dirty="0">
                <a:ea typeface="Arial Narrow" charset="0"/>
                <a:cs typeface="Arial Narrow" charset="0"/>
              </a:rPr>
              <a:t>of Engineering, </a:t>
            </a:r>
            <a:r>
              <a:rPr lang="fi-FI" sz="1400" dirty="0" err="1">
                <a:ea typeface="Arial Narrow" charset="0"/>
                <a:cs typeface="Arial Narrow" charset="0"/>
              </a:rPr>
              <a:t>BEng</a:t>
            </a:r>
            <a:endParaRPr lang="fi-FI" sz="1400" dirty="0">
              <a:ea typeface="Arial Narrow" charset="0"/>
              <a:cs typeface="Arial Narrow" charset="0"/>
            </a:endParaRPr>
          </a:p>
          <a:p>
            <a:pPr algn="r" eaLnBrk="1" hangingPunct="1"/>
            <a:r>
              <a:rPr lang="fi-FI" altLang="fi-FI" sz="1400" dirty="0" smtClean="0">
                <a:ea typeface="Arial Narrow" charset="0"/>
                <a:cs typeface="Arial Narrow" charset="0"/>
              </a:rPr>
              <a:t>Bachelor </a:t>
            </a:r>
            <a:r>
              <a:rPr lang="fi-FI" altLang="fi-FI" sz="1400" dirty="0">
                <a:ea typeface="Arial Narrow" charset="0"/>
                <a:cs typeface="Arial Narrow" charset="0"/>
              </a:rPr>
              <a:t>of Construction Management</a:t>
            </a:r>
          </a:p>
          <a:p>
            <a:pPr algn="r" eaLnBrk="1" hangingPunct="1"/>
            <a:r>
              <a:rPr lang="fi-FI" sz="1400" dirty="0" smtClean="0">
                <a:ea typeface="Arial Narrow" charset="0"/>
                <a:cs typeface="Arial Narrow" charset="0"/>
              </a:rPr>
              <a:t>Construction </a:t>
            </a:r>
            <a:r>
              <a:rPr lang="fi-FI" sz="1400" dirty="0">
                <a:ea typeface="Arial Narrow" charset="0"/>
                <a:cs typeface="Arial Narrow" charset="0"/>
              </a:rPr>
              <a:t>A</a:t>
            </a:r>
            <a:r>
              <a:rPr lang="fi-FI" sz="1400" dirty="0" smtClean="0">
                <a:ea typeface="Arial Narrow" charset="0"/>
                <a:cs typeface="Arial Narrow" charset="0"/>
              </a:rPr>
              <a:t>rchitect</a:t>
            </a:r>
            <a:endParaRPr lang="fi-FI" sz="1400" dirty="0">
              <a:ea typeface="Arial Narrow" charset="0"/>
              <a:cs typeface="Arial Narrow" charset="0"/>
            </a:endParaRPr>
          </a:p>
        </p:txBody>
      </p:sp>
      <p:cxnSp>
        <p:nvCxnSpPr>
          <p:cNvPr id="11" name="Suora yhdysviiva 13"/>
          <p:cNvCxnSpPr/>
          <p:nvPr/>
        </p:nvCxnSpPr>
        <p:spPr>
          <a:xfrm>
            <a:off x="3699448" y="4114698"/>
            <a:ext cx="74446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uora yhdysviiva 14"/>
          <p:cNvCxnSpPr/>
          <p:nvPr/>
        </p:nvCxnSpPr>
        <p:spPr>
          <a:xfrm>
            <a:off x="3656091" y="3158441"/>
            <a:ext cx="956174" cy="281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uora yhdysviiva 16"/>
          <p:cNvCxnSpPr/>
          <p:nvPr/>
        </p:nvCxnSpPr>
        <p:spPr>
          <a:xfrm flipV="1">
            <a:off x="7090881" y="2175192"/>
            <a:ext cx="866958" cy="1017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yhdysviiva 19"/>
          <p:cNvCxnSpPr/>
          <p:nvPr/>
        </p:nvCxnSpPr>
        <p:spPr>
          <a:xfrm flipH="1" flipV="1">
            <a:off x="6131710" y="2175192"/>
            <a:ext cx="451593" cy="707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uora yhdysviiva 22"/>
          <p:cNvCxnSpPr/>
          <p:nvPr/>
        </p:nvCxnSpPr>
        <p:spPr>
          <a:xfrm flipV="1">
            <a:off x="7462468" y="3629213"/>
            <a:ext cx="495372" cy="1682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433257" y="6258949"/>
            <a:ext cx="7972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smtClean="0">
                <a:latin typeface="Arial Narrow" charset="0"/>
                <a:ea typeface="Arial Narrow" charset="0"/>
                <a:cs typeface="Arial Narrow" charset="0"/>
              </a:rPr>
              <a:t>In </a:t>
            </a:r>
            <a:r>
              <a:rPr lang="fi-FI" sz="1600" dirty="0" err="1" smtClean="0">
                <a:latin typeface="Arial Narrow" charset="0"/>
                <a:ea typeface="Arial Narrow" charset="0"/>
                <a:cs typeface="Arial Narrow" charset="0"/>
              </a:rPr>
              <a:t>addition</a:t>
            </a:r>
            <a:r>
              <a:rPr lang="fi-FI" sz="16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i-FI" sz="1600" dirty="0" err="1" smtClean="0">
                <a:latin typeface="Arial Narrow" charset="0"/>
                <a:ea typeface="Arial Narrow" charset="0"/>
                <a:cs typeface="Arial Narrow" charset="0"/>
              </a:rPr>
              <a:t>we</a:t>
            </a:r>
            <a:r>
              <a:rPr lang="fi-FI" sz="16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i-FI" sz="1600" dirty="0" err="1" smtClean="0">
                <a:latin typeface="Arial Narrow" charset="0"/>
                <a:ea typeface="Arial Narrow" charset="0"/>
                <a:cs typeface="Arial Narrow" charset="0"/>
              </a:rPr>
              <a:t>offer</a:t>
            </a:r>
            <a:r>
              <a:rPr lang="fi-FI" sz="16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i-FI" sz="1600" dirty="0" err="1" smtClean="0">
                <a:latin typeface="Arial Narrow" charset="0"/>
                <a:ea typeface="Arial Narrow" charset="0"/>
                <a:cs typeface="Arial Narrow" charset="0"/>
              </a:rPr>
              <a:t>Vocational</a:t>
            </a:r>
            <a:r>
              <a:rPr lang="fi-FI" sz="16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i-FI" sz="1600" dirty="0" err="1" smtClean="0">
                <a:latin typeface="Arial Narrow" charset="0"/>
                <a:ea typeface="Arial Narrow" charset="0"/>
                <a:cs typeface="Arial Narrow" charset="0"/>
              </a:rPr>
              <a:t>Teacher</a:t>
            </a:r>
            <a:r>
              <a:rPr lang="fi-FI" sz="16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fi-FI" sz="1600" dirty="0" err="1" smtClean="0">
                <a:latin typeface="Arial Narrow" charset="0"/>
                <a:ea typeface="Arial Narrow" charset="0"/>
                <a:cs typeface="Arial Narrow" charset="0"/>
              </a:rPr>
              <a:t>Education</a:t>
            </a:r>
            <a:r>
              <a:rPr lang="fi-FI" sz="1600" dirty="0" smtClean="0">
                <a:latin typeface="Arial Narrow" charset="0"/>
                <a:ea typeface="Arial Narrow" charset="0"/>
                <a:cs typeface="Arial Narrow" charset="0"/>
              </a:rPr>
              <a:t> , 60 ECTS </a:t>
            </a:r>
            <a:r>
              <a:rPr lang="fi-FI" sz="1600" dirty="0" err="1" smtClean="0">
                <a:latin typeface="Arial Narrow" charset="0"/>
                <a:ea typeface="Arial Narrow" charset="0"/>
                <a:cs typeface="Arial Narrow" charset="0"/>
              </a:rPr>
              <a:t>credits</a:t>
            </a:r>
            <a:endParaRPr lang="fi-FI" sz="16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Rectangle 3"/>
          <p:cNvSpPr/>
          <p:nvPr/>
        </p:nvSpPr>
        <p:spPr>
          <a:xfrm>
            <a:off x="-2" y="2275840"/>
            <a:ext cx="12192001" cy="458216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7" descr="tuplahakkyra_val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856" y="4025435"/>
            <a:ext cx="1057102" cy="1057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4239" y="3897597"/>
            <a:ext cx="7213600" cy="2369880"/>
          </a:xfrm>
          <a:prstGeom prst="rect">
            <a:avLst/>
          </a:prstGeom>
          <a:noFill/>
          <a:effectLst>
            <a:outerShdw blurRad="2159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Subjects are very interesting and all the classrooms are well equipped. Overall we learn by doing not by memorizing theory.</a:t>
            </a:r>
          </a:p>
          <a:p>
            <a:r>
              <a:rPr lang="en-US" sz="2000" b="1" cap="al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2000" b="1" cap="al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000" b="1" cap="al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MAITE ALAEZ-GUERGUE, INFORMATION TECHNOLOGY</a:t>
            </a:r>
            <a:endParaRPr lang="en-US" sz="2000" b="1" cap="al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6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Technology (BEng)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2105890"/>
            <a:ext cx="4922520" cy="40599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city of Oulu has been chosen among 10 most innovative cities in the world for several times in a row. Often </a:t>
            </a:r>
            <a:r>
              <a:rPr lang="en-US" dirty="0" smtClean="0"/>
              <a:t>referred </a:t>
            </a:r>
            <a:r>
              <a:rPr lang="en-US" dirty="0"/>
              <a:t>to as "the silicon valley of Europe", Oulu is widely known for its ICT technology and innovations. This can also </a:t>
            </a:r>
            <a:r>
              <a:rPr lang="en-US" dirty="0" smtClean="0"/>
              <a:t>be </a:t>
            </a:r>
            <a:r>
              <a:rPr lang="en-US" dirty="0"/>
              <a:t>seen in the field of technology </a:t>
            </a:r>
            <a:r>
              <a:rPr lang="en-US" dirty="0" smtClean="0"/>
              <a:t>at the </a:t>
            </a:r>
            <a:r>
              <a:rPr lang="en-US" dirty="0"/>
              <a:t>school of Engineering. </a:t>
            </a:r>
            <a:r>
              <a:rPr lang="en-US" dirty="0" smtClean="0"/>
              <a:t>Students </a:t>
            </a:r>
            <a:r>
              <a:rPr lang="en-US" dirty="0"/>
              <a:t>are able to apply for </a:t>
            </a:r>
            <a:r>
              <a:rPr lang="en-US" dirty="0" err="1"/>
              <a:t>lAB</a:t>
            </a:r>
            <a:r>
              <a:rPr lang="en-US" dirty="0"/>
              <a:t> studies, which have been developed to educate experts in game and cloud services.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75410"/>
            <a:ext cx="5626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9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 rot="5400000">
            <a:off x="-574042" y="574040"/>
            <a:ext cx="6858003" cy="570992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7" descr="tuplahakkyra_val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36" y="2684315"/>
            <a:ext cx="1057102" cy="1057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19" y="2556476"/>
            <a:ext cx="3302001" cy="2677656"/>
          </a:xfrm>
          <a:prstGeom prst="rect">
            <a:avLst/>
          </a:prstGeom>
          <a:noFill/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Studies include a lot of team work and projects. </a:t>
            </a:r>
            <a:r>
              <a:rPr lang="en-US" sz="36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000" b="1" cap="al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n-US" sz="2000" b="1" cap="al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n-US" sz="2000" b="1" cap="all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VIKTORS SOBOLEVS, INTERNATIONAL BUSINESS</a:t>
            </a:r>
          </a:p>
        </p:txBody>
      </p:sp>
    </p:spTree>
    <p:extLst>
      <p:ext uri="{BB962C8B-B14F-4D97-AF65-F5344CB8AC3E}">
        <p14:creationId xmlns:p14="http://schemas.microsoft.com/office/powerpoint/2010/main" val="148550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Business (BBA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2105890"/>
            <a:ext cx="4790440" cy="4059959"/>
          </a:xfrm>
        </p:spPr>
        <p:txBody>
          <a:bodyPr/>
          <a:lstStyle/>
          <a:p>
            <a:r>
              <a:rPr lang="en-US" dirty="0"/>
              <a:t>The field of </a:t>
            </a:r>
            <a:r>
              <a:rPr lang="en-US" dirty="0" smtClean="0"/>
              <a:t>International Business is </a:t>
            </a:r>
            <a:r>
              <a:rPr lang="en-US" dirty="0"/>
              <a:t>one of our most popular fields of study. It attracts hundreds of Finnish and international students every year. The degree </a:t>
            </a:r>
            <a:r>
              <a:rPr lang="en-US" dirty="0" err="1"/>
              <a:t>programme</a:t>
            </a:r>
            <a:r>
              <a:rPr lang="en-US" dirty="0"/>
              <a:t> offers up-to-date education in marketing, accountancy and multinational companies. 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55" t="17049" r="3412" b="25175"/>
          <a:stretch/>
        </p:blipFill>
        <p:spPr>
          <a:xfrm>
            <a:off x="6096000" y="2037397"/>
            <a:ext cx="5181601" cy="41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50380"/>
            <a:ext cx="12192000" cy="52076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7767"/>
            <a:ext cx="5074920" cy="1553769"/>
          </a:xfrm>
          <a:effectLst>
            <a:outerShdw blurRad="114300" dist="25400" dir="5400000" algn="t" rotWithShape="0">
              <a:prstClr val="black">
                <a:alpha val="84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International Oulu UAS 2016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730" y="3031927"/>
            <a:ext cx="6596150" cy="3710854"/>
          </a:xfrm>
          <a:effectLst>
            <a:outerShdw blurRad="114300" dist="25400" dir="5400000" algn="t" rotWithShape="0">
              <a:prstClr val="black">
                <a:alpha val="84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Lucida Grande" charset="0"/>
              <a:buNone/>
              <a:defRPr/>
            </a:pPr>
            <a:r>
              <a:rPr lang="fi-FI" sz="4800" dirty="0">
                <a:solidFill>
                  <a:schemeClr val="bg1"/>
                </a:solidFill>
                <a:ea typeface="MS PGothic" pitchFamily="34" charset="-128"/>
              </a:rPr>
              <a:t>2</a:t>
            </a:r>
            <a:r>
              <a:rPr lang="fi-FI" sz="4800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international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Bachelor’s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degree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programmes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 </a:t>
            </a:r>
            <a:endParaRPr lang="fi-FI" spc="110" dirty="0">
              <a:solidFill>
                <a:schemeClr val="bg1"/>
              </a:solidFill>
              <a:ea typeface="MS PGothic" pitchFamily="34" charset="-128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Lucida Grande" charset="0"/>
              <a:buNone/>
              <a:defRPr/>
            </a:pPr>
            <a:r>
              <a:rPr lang="fi-FI" sz="4800" dirty="0">
                <a:solidFill>
                  <a:schemeClr val="bg1"/>
                </a:solidFill>
                <a:ea typeface="MS PGothic" pitchFamily="34" charset="-128"/>
              </a:rPr>
              <a:t>3</a:t>
            </a:r>
            <a:r>
              <a:rPr lang="fi-FI" sz="4800" dirty="0" smtClean="0">
                <a:solidFill>
                  <a:schemeClr val="bg1"/>
                </a:solidFill>
                <a:ea typeface="MS PGothic" pitchFamily="34" charset="-128"/>
              </a:rPr>
              <a:t>50</a:t>
            </a:r>
            <a:r>
              <a:rPr lang="fi-FI" sz="3200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ea typeface="MS PGothic" pitchFamily="34" charset="-128"/>
              </a:rPr>
              <a:t>international</a:t>
            </a:r>
            <a:r>
              <a:rPr lang="fi-FI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degree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students</a:t>
            </a:r>
            <a:r>
              <a:rPr lang="fi-FI" spc="110" dirty="0">
                <a:solidFill>
                  <a:schemeClr val="bg1"/>
                </a:solidFill>
                <a:ea typeface="MS PGothic" pitchFamily="34" charset="-128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Lucida Grande" charset="0"/>
              <a:buNone/>
              <a:defRPr/>
            </a:pPr>
            <a:r>
              <a:rPr lang="fi-FI" sz="4800" dirty="0" smtClean="0">
                <a:solidFill>
                  <a:schemeClr val="bg1"/>
                </a:solidFill>
                <a:ea typeface="MS PGothic" pitchFamily="34" charset="-128"/>
              </a:rPr>
              <a:t>180 </a:t>
            </a:r>
            <a:r>
              <a:rPr lang="fi-FI" dirty="0" err="1" smtClean="0">
                <a:solidFill>
                  <a:schemeClr val="bg1"/>
                </a:solidFill>
                <a:ea typeface="MS PGothic" pitchFamily="34" charset="-128"/>
              </a:rPr>
              <a:t>international</a:t>
            </a:r>
            <a:r>
              <a:rPr lang="fi-FI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partner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universities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 </a:t>
            </a:r>
            <a:endParaRPr lang="fi-FI" spc="110" dirty="0">
              <a:solidFill>
                <a:schemeClr val="bg1"/>
              </a:solidFill>
              <a:ea typeface="MS PGothic" pitchFamily="34" charset="-128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Lucida Grande" charset="0"/>
              <a:buNone/>
              <a:defRPr/>
            </a:pPr>
            <a:r>
              <a:rPr lang="fi-FI" sz="4800" dirty="0" smtClean="0">
                <a:solidFill>
                  <a:schemeClr val="bg1"/>
                </a:solidFill>
              </a:rPr>
              <a:t>536</a:t>
            </a:r>
            <a:r>
              <a:rPr lang="fi-FI" sz="4400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ea typeface="MS PGothic" pitchFamily="34" charset="-128"/>
              </a:rPr>
              <a:t>outgoing</a:t>
            </a:r>
            <a:r>
              <a:rPr lang="fi-FI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and </a:t>
            </a:r>
            <a:r>
              <a:rPr lang="fi-FI" dirty="0" err="1" smtClean="0">
                <a:solidFill>
                  <a:schemeClr val="bg1"/>
                </a:solidFill>
                <a:ea typeface="MS PGothic" pitchFamily="34" charset="-128"/>
              </a:rPr>
              <a:t>incoming</a:t>
            </a:r>
            <a:r>
              <a:rPr lang="fi-FI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exchange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students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sz="2400" dirty="0">
                <a:solidFill>
                  <a:schemeClr val="bg1"/>
                </a:solidFill>
                <a:ea typeface="MS PGothic" pitchFamily="34" charset="-128"/>
              </a:rPr>
              <a:t>(= 10 000 </a:t>
            </a:r>
            <a:r>
              <a:rPr lang="fi-FI" sz="2400" dirty="0" err="1" smtClean="0">
                <a:solidFill>
                  <a:schemeClr val="bg1"/>
                </a:solidFill>
                <a:ea typeface="MS PGothic" pitchFamily="34" charset="-128"/>
              </a:rPr>
              <a:t>credits</a:t>
            </a:r>
            <a:r>
              <a:rPr lang="fi-FI" sz="2400" dirty="0" smtClean="0">
                <a:solidFill>
                  <a:schemeClr val="bg1"/>
                </a:solidFill>
                <a:ea typeface="MS PGothic" pitchFamily="34" charset="-128"/>
              </a:rPr>
              <a:t>)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Lucida Grande" charset="0"/>
              <a:buNone/>
              <a:defRPr/>
            </a:pPr>
            <a:r>
              <a:rPr lang="fi-FI" sz="4800" dirty="0" smtClean="0">
                <a:solidFill>
                  <a:schemeClr val="bg1"/>
                </a:solidFill>
              </a:rPr>
              <a:t>281</a:t>
            </a:r>
            <a:r>
              <a:rPr lang="fi-FI" sz="2400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staff’s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working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periods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abroad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in 2016</a:t>
            </a:r>
            <a:r>
              <a:rPr lang="fi-FI" spc="110" dirty="0">
                <a:solidFill>
                  <a:schemeClr val="bg1"/>
                </a:solidFill>
                <a:ea typeface="MS PGothic" pitchFamily="34" charset="-128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Lucida Grande" charset="0"/>
              <a:buNone/>
              <a:defRPr/>
            </a:pPr>
            <a:r>
              <a:rPr lang="fi-FI" sz="4800" dirty="0" smtClean="0">
                <a:solidFill>
                  <a:schemeClr val="bg1"/>
                </a:solidFill>
              </a:rPr>
              <a:t>264</a:t>
            </a:r>
            <a:r>
              <a:rPr lang="fi-FI" sz="2400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foreign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lecturers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/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experts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to Oulu UAS in 2016 </a:t>
            </a:r>
            <a:endParaRPr lang="fi-FI" spc="110" dirty="0">
              <a:solidFill>
                <a:schemeClr val="bg1"/>
              </a:solidFill>
              <a:ea typeface="MS PGothic" pitchFamily="34" charset="-128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Lucida Grande" charset="0"/>
              <a:buNone/>
              <a:defRPr/>
            </a:pPr>
            <a:r>
              <a:rPr lang="fi-FI" sz="4800" dirty="0" smtClean="0">
                <a:solidFill>
                  <a:schemeClr val="bg1"/>
                </a:solidFill>
                <a:ea typeface="MS PGothic" pitchFamily="34" charset="-128"/>
              </a:rPr>
              <a:t>5 </a:t>
            </a:r>
            <a:r>
              <a:rPr lang="fi-FI" sz="2400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  <a:ea typeface="MS PGothic" pitchFamily="34" charset="-128"/>
              </a:rPr>
              <a:t>in</a:t>
            </a:r>
            <a:r>
              <a:rPr lang="fi-FI" dirty="0" err="1" smtClean="0">
                <a:solidFill>
                  <a:schemeClr val="bg1"/>
                </a:solidFill>
                <a:ea typeface="MS PGothic" pitchFamily="34" charset="-128"/>
              </a:rPr>
              <a:t>ternational</a:t>
            </a:r>
            <a:r>
              <a:rPr lang="fi-FI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research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and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development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projects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Lucida Grande" charset="0"/>
              <a:buNone/>
              <a:defRPr/>
            </a:pP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s</a:t>
            </a:r>
            <a:r>
              <a:rPr lang="fi-FI" dirty="0" err="1" smtClean="0">
                <a:solidFill>
                  <a:schemeClr val="bg1"/>
                </a:solidFill>
                <a:ea typeface="MS PGothic" pitchFamily="34" charset="-128"/>
              </a:rPr>
              <a:t>taff</a:t>
            </a:r>
            <a:r>
              <a:rPr lang="fi-FI" dirty="0" smtClean="0">
                <a:solidFill>
                  <a:schemeClr val="bg1"/>
                </a:solidFill>
                <a:ea typeface="MS PGothic" pitchFamily="34" charset="-128"/>
              </a:rPr>
              <a:t>/</a:t>
            </a:r>
            <a:r>
              <a:rPr lang="fi-FI" dirty="0" err="1" smtClean="0">
                <a:solidFill>
                  <a:schemeClr val="bg1"/>
                </a:solidFill>
                <a:ea typeface="MS PGothic" pitchFamily="34" charset="-128"/>
              </a:rPr>
              <a:t>teacher</a:t>
            </a:r>
            <a:r>
              <a:rPr lang="fi-FI" dirty="0" smtClean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exchange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>
                <a:solidFill>
                  <a:schemeClr val="bg1"/>
                </a:solidFill>
                <a:ea typeface="MS PGothic" pitchFamily="34" charset="-128"/>
              </a:rPr>
              <a:t>weeks</a:t>
            </a:r>
            <a:r>
              <a:rPr lang="fi-FI" dirty="0">
                <a:solidFill>
                  <a:schemeClr val="bg1"/>
                </a:solidFill>
                <a:ea typeface="MS PGothic" pitchFamily="34" charset="-128"/>
              </a:rPr>
              <a:t> </a:t>
            </a:r>
            <a:r>
              <a:rPr lang="fi-FI" dirty="0" err="1" smtClean="0">
                <a:solidFill>
                  <a:schemeClr val="bg1"/>
                </a:solidFill>
                <a:ea typeface="MS PGothic" pitchFamily="34" charset="-128"/>
              </a:rPr>
              <a:t>yearly</a:t>
            </a:r>
            <a:endParaRPr lang="fi-FI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1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50380"/>
            <a:ext cx="12192000" cy="52076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700421"/>
            <a:ext cx="9931400" cy="1553769"/>
          </a:xfrm>
          <a:effectLst>
            <a:outerShdw blurRad="114300" dist="25400" dir="5400000" algn="t" rotWithShape="0">
              <a:prstClr val="black">
                <a:alpha val="84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Research, development </a:t>
            </a:r>
            <a:r>
              <a:rPr lang="en-US" sz="7200" smtClean="0">
                <a:solidFill>
                  <a:schemeClr val="bg1"/>
                </a:solidFill>
              </a:rPr>
              <a:t>and innovation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141"/>
            <a:ext cx="10515600" cy="849820"/>
          </a:xfrm>
        </p:spPr>
        <p:txBody>
          <a:bodyPr/>
          <a:lstStyle/>
          <a:p>
            <a:r>
              <a:rPr lang="en-US" dirty="0" smtClean="0"/>
              <a:t>Research, development and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9440"/>
            <a:ext cx="10515600" cy="4162172"/>
          </a:xfrm>
        </p:spPr>
        <p:txBody>
          <a:bodyPr>
            <a:normAutofit/>
          </a:bodyPr>
          <a:lstStyle/>
          <a:p>
            <a:pPr marL="288000" indent="-28800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Research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, </a:t>
            </a:r>
            <a:r>
              <a:rPr lang="fi-FI" altLang="fi-FI" sz="2000" dirty="0" err="1" smtClean="0">
                <a:latin typeface="Arial Narrow" pitchFamily="34" charset="0"/>
                <a:cs typeface="Arial Narrow" pitchFamily="34" charset="0"/>
              </a:rPr>
              <a:t>development</a:t>
            </a:r>
            <a:r>
              <a:rPr lang="fi-FI" altLang="fi-FI" sz="2000" dirty="0" smtClean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and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innovation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 (RDI) is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one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 of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the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basic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tasks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 of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the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university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 of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applied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sciences</a:t>
            </a: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.</a:t>
            </a:r>
          </a:p>
          <a:p>
            <a:pPr marL="288000" indent="-28800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fi-FI" altLang="fi-FI" sz="2000" dirty="0">
                <a:latin typeface="Arial Narrow" pitchFamily="34" charset="0"/>
                <a:cs typeface="Arial Narrow" pitchFamily="34" charset="0"/>
              </a:rPr>
              <a:t>Oulu </a:t>
            </a:r>
            <a:r>
              <a:rPr lang="fi-FI" altLang="fi-FI" sz="2000" dirty="0" err="1">
                <a:latin typeface="Arial Narrow" pitchFamily="34" charset="0"/>
                <a:cs typeface="Arial Narrow" pitchFamily="34" charset="0"/>
              </a:rPr>
              <a:t>UAS’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s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RDI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work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serves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teaching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and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supports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the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development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of Oulu UAS, Oulu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Region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and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the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whole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Northern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Finland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by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producing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skilled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workforce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,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supporting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business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operations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and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developing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innovation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activities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.</a:t>
            </a:r>
          </a:p>
          <a:p>
            <a:pPr marL="288000" indent="-28800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A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big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part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of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the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RDI of Oulu UAS is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directed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through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/to </a:t>
            </a:r>
            <a:r>
              <a:rPr lang="fi-FI" altLang="ja-JP" sz="2000" dirty="0" err="1">
                <a:latin typeface="Arial Narrow" pitchFamily="34" charset="0"/>
                <a:cs typeface="Arial Narrow" pitchFamily="34" charset="0"/>
              </a:rPr>
              <a:t>the</a:t>
            </a:r>
            <a:r>
              <a:rPr lang="fi-FI" altLang="ja-JP" sz="2000" dirty="0">
                <a:latin typeface="Arial Narrow" pitchFamily="34" charset="0"/>
                <a:cs typeface="Arial Narrow" pitchFamily="34" charset="0"/>
              </a:rPr>
              <a:t> Oulu Innovation Alliance</a:t>
            </a:r>
          </a:p>
          <a:p>
            <a:pPr marL="288000" indent="-28800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fi-FI" altLang="ja-JP" sz="2000" noProof="1">
                <a:latin typeface="Arial Narrow" pitchFamily="34" charset="0"/>
                <a:cs typeface="Arial Narrow" pitchFamily="34" charset="0"/>
              </a:rPr>
              <a:t>Starting points are real development needs of companies and other co-operation partners</a:t>
            </a:r>
          </a:p>
          <a:p>
            <a:pPr marL="288000" indent="-288000">
              <a:lnSpc>
                <a:spcPct val="11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fi-FI" altLang="ja-JP" sz="2000" noProof="1">
                <a:latin typeface="Arial Narrow" pitchFamily="34" charset="0"/>
                <a:cs typeface="Arial Narrow" pitchFamily="34" charset="0"/>
              </a:rPr>
              <a:t>Produces concrete results, for example</a:t>
            </a:r>
          </a:p>
          <a:p>
            <a:pPr marL="742950" lvl="2" indent="-342900">
              <a:lnSpc>
                <a:spcPct val="110000"/>
              </a:lnSpc>
              <a:spcBef>
                <a:spcPts val="0"/>
              </a:spcBef>
              <a:buSzPct val="100000"/>
              <a:buFont typeface="Arial Narrow" panose="020B0606020202030204" pitchFamily="34" charset="0"/>
              <a:buChar char="–"/>
            </a:pPr>
            <a:r>
              <a:rPr lang="fi-FI" altLang="ja-JP" noProof="1">
                <a:latin typeface="Arial Narrow" pitchFamily="34" charset="0"/>
                <a:cs typeface="Arial Narrow" pitchFamily="34" charset="0"/>
              </a:rPr>
              <a:t>new know-how</a:t>
            </a:r>
          </a:p>
          <a:p>
            <a:pPr marL="742950" lvl="2" indent="-342900">
              <a:lnSpc>
                <a:spcPct val="110000"/>
              </a:lnSpc>
              <a:spcBef>
                <a:spcPts val="0"/>
              </a:spcBef>
              <a:buSzPct val="100000"/>
              <a:buFont typeface="Arial Narrow" panose="020B0606020202030204" pitchFamily="34" charset="0"/>
              <a:buChar char="–"/>
            </a:pPr>
            <a:r>
              <a:rPr lang="fi-FI" altLang="ja-JP" noProof="1">
                <a:latin typeface="Arial Narrow" pitchFamily="34" charset="0"/>
                <a:cs typeface="Arial Narrow" pitchFamily="34" charset="0"/>
              </a:rPr>
              <a:t>new products, services or courses of actions</a:t>
            </a:r>
          </a:p>
          <a:p>
            <a:pPr marL="742950" lvl="2" indent="-342900">
              <a:lnSpc>
                <a:spcPct val="110000"/>
              </a:lnSpc>
              <a:spcBef>
                <a:spcPts val="0"/>
              </a:spcBef>
              <a:buSzPct val="100000"/>
              <a:buFont typeface="Arial Narrow" panose="020B0606020202030204" pitchFamily="34" charset="0"/>
              <a:buChar char="–"/>
            </a:pPr>
            <a:r>
              <a:rPr lang="fi-FI" altLang="ja-JP" noProof="1">
                <a:latin typeface="Arial Narrow" pitchFamily="34" charset="0"/>
                <a:cs typeface="Arial Narrow" pitchFamily="34" charset="0"/>
              </a:rPr>
              <a:t>enhancing operations and cost </a:t>
            </a:r>
            <a:r>
              <a:rPr lang="fi-FI" altLang="ja-JP" noProof="1" smtClean="0">
                <a:latin typeface="Arial Narrow" pitchFamily="34" charset="0"/>
                <a:cs typeface="Arial Narrow" pitchFamily="34" charset="0"/>
              </a:rPr>
              <a:t>savings</a:t>
            </a:r>
            <a:endParaRPr lang="fi-FI" altLang="ja-JP" noProof="1">
              <a:latin typeface="Arial Narrow" pitchFamily="34" charset="0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3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Oulu University of Applied Sciences (Oulu UAS) is one of the biggest universities of applied sciences in Finland. We educate competent and innovative professionals and do active research and development.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0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32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provide bachelor and master degree </a:t>
            </a:r>
            <a:r>
              <a:rPr lang="en-US" dirty="0" err="1"/>
              <a:t>programme</a:t>
            </a:r>
            <a:r>
              <a:rPr lang="en-US" dirty="0"/>
              <a:t> studies, professional </a:t>
            </a:r>
            <a:r>
              <a:rPr lang="en-US" dirty="0" err="1"/>
              <a:t>specialisation</a:t>
            </a:r>
            <a:r>
              <a:rPr lang="en-US" dirty="0"/>
              <a:t> studies, pedagogic studies at the School of Vocational Teacher Education, Open University studies as well as supplementary training.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>
          <a:xfrm>
            <a:off x="9142196" y="569328"/>
            <a:ext cx="3049798" cy="3171282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600" dirty="0"/>
              <a:t>Energy-efficient construction for the northern </a:t>
            </a:r>
            <a:r>
              <a:rPr lang="en-US" sz="2600" dirty="0" smtClean="0"/>
              <a:t>climate</a:t>
            </a:r>
            <a:endParaRPr lang="fi-FI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6097162" y="3717499"/>
            <a:ext cx="3049798" cy="3143325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600" dirty="0"/>
              <a:t>Up-to-date </a:t>
            </a:r>
            <a:r>
              <a:rPr lang="en-US" sz="2600" dirty="0" err="1"/>
              <a:t>teachership</a:t>
            </a:r>
            <a:r>
              <a:rPr lang="en-US" sz="2600" dirty="0"/>
              <a:t> at university of applied sciences and teacher </a:t>
            </a:r>
            <a:r>
              <a:rPr lang="en-US" sz="2600" dirty="0" smtClean="0"/>
              <a:t>training</a:t>
            </a:r>
            <a:endParaRPr lang="fi-FI" sz="26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840" y="3714674"/>
            <a:ext cx="3048438" cy="3143325"/>
          </a:xfrm>
        </p:spPr>
      </p:pic>
      <p:sp>
        <p:nvSpPr>
          <p:cNvPr id="7" name="Content Placeholder 6"/>
          <p:cNvSpPr>
            <a:spLocks noGrp="1"/>
          </p:cNvSpPr>
          <p:nvPr>
            <p:ph sz="half" idx="16"/>
          </p:nvPr>
        </p:nvSpPr>
        <p:spPr>
          <a:xfrm>
            <a:off x="7089" y="3714675"/>
            <a:ext cx="3049798" cy="3143325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600" dirty="0"/>
              <a:t>Multidisciplinary business and </a:t>
            </a:r>
            <a:r>
              <a:rPr lang="en-US" sz="2600"/>
              <a:t>entrepreneurship </a:t>
            </a:r>
            <a:r>
              <a:rPr lang="en-US" sz="2600" smtClean="0"/>
              <a:t>abilities</a:t>
            </a:r>
            <a:endParaRPr lang="fi-FI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52125" y="566504"/>
            <a:ext cx="3049798" cy="3188076"/>
          </a:xfrm>
          <a:prstGeom prst="rect">
            <a:avLst/>
          </a:prstGeom>
          <a:solidFill>
            <a:schemeClr val="accent4"/>
          </a:solidFill>
        </p:spPr>
        <p:txBody>
          <a:bodyPr vert="horz" lIns="360000" tIns="360000" rIns="360000" bIns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en-US" sz="2600" dirty="0"/>
              <a:t>Services and technology promoting health and well-being</a:t>
            </a:r>
            <a:endParaRPr lang="fi-FI" sz="26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9" y="566505"/>
            <a:ext cx="3049798" cy="3148170"/>
          </a:xfrm>
        </p:spPr>
      </p:pic>
      <p:pic>
        <p:nvPicPr>
          <p:cNvPr id="20" name="Content Placeholder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408" y="3714676"/>
            <a:ext cx="3049801" cy="31433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1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69327"/>
            <a:ext cx="3050020" cy="3145348"/>
          </a:xfrm>
        </p:spPr>
      </p:pic>
      <p:sp>
        <p:nvSpPr>
          <p:cNvPr id="23" name="TextBox 22"/>
          <p:cNvSpPr txBox="1"/>
          <p:nvPr/>
        </p:nvSpPr>
        <p:spPr>
          <a:xfrm>
            <a:off x="0" y="-1"/>
            <a:ext cx="12192000" cy="563679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08000" rIns="180000" rtlCol="0">
            <a:noAutofit/>
          </a:bodyPr>
          <a:lstStyle/>
          <a:p>
            <a:pPr>
              <a:lnSpc>
                <a:spcPct val="120000"/>
              </a:lnSpc>
              <a:spcBef>
                <a:spcPts val="1224"/>
              </a:spcBef>
            </a:pPr>
            <a:r>
              <a:rPr lang="en-US" b="1" dirty="0" smtClean="0"/>
              <a:t>PROFILE: OULU </a:t>
            </a:r>
            <a:r>
              <a:rPr lang="en-US" b="1" dirty="0"/>
              <a:t>UAS CONCENTRATES ESPECIALLY ON THE FOLLOWING FOCUS AREAS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51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02341"/>
            <a:ext cx="10515600" cy="1553769"/>
          </a:xfrm>
        </p:spPr>
        <p:txBody>
          <a:bodyPr/>
          <a:lstStyle/>
          <a:p>
            <a:r>
              <a:rPr lang="en-US" dirty="0" smtClean="0"/>
              <a:t>Location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65" t="3838" r="-8101" b="3176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02" r="-12302"/>
          <a:stretch/>
        </p:blipFill>
        <p:spPr>
          <a:xfrm>
            <a:off x="-1" y="182880"/>
            <a:ext cx="11765281" cy="6675120"/>
          </a:xfrm>
        </p:spPr>
      </p:pic>
    </p:spTree>
    <p:extLst>
      <p:ext uri="{BB962C8B-B14F-4D97-AF65-F5344CB8AC3E}">
        <p14:creationId xmlns:p14="http://schemas.microsoft.com/office/powerpoint/2010/main" val="91974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50380"/>
            <a:ext cx="12192000" cy="520762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3477305"/>
            <a:ext cx="9931400" cy="1553769"/>
          </a:xfrm>
          <a:effectLst>
            <a:outerShdw blurRad="114300" dist="25400" dir="5400000" algn="t" rotWithShape="0">
              <a:prstClr val="black">
                <a:alpha val="84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Studies at Oulu UAS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study in the fields of Business, Engineering, Health and Social Care, Information and Communication Technology, Media and Performing Arts or Natural Resources.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81909"/>
      </p:ext>
    </p:extLst>
  </p:cSld>
  <p:clrMapOvr>
    <a:masterClrMapping/>
  </p:clrMapOvr>
</p:sld>
</file>

<file path=ppt/theme/theme1.xml><?xml version="1.0" encoding="utf-8"?>
<a:theme xmlns:a="http://schemas.openxmlformats.org/drawingml/2006/main" name="Kuvalliset kansilehdet">
  <a:themeElements>
    <a:clrScheme name="Oamk uudet">
      <a:dk1>
        <a:srgbClr val="000000"/>
      </a:dk1>
      <a:lt1>
        <a:srgbClr val="FFFFFF"/>
      </a:lt1>
      <a:dk2>
        <a:srgbClr val="F7931E"/>
      </a:dk2>
      <a:lt2>
        <a:srgbClr val="FFFFFF"/>
      </a:lt2>
      <a:accent1>
        <a:srgbClr val="F7931E"/>
      </a:accent1>
      <a:accent2>
        <a:srgbClr val="A55FAF"/>
      </a:accent2>
      <a:accent3>
        <a:srgbClr val="00A9C5"/>
      </a:accent3>
      <a:accent4>
        <a:srgbClr val="98C21F"/>
      </a:accent4>
      <a:accent5>
        <a:srgbClr val="000000"/>
      </a:accent5>
      <a:accent6>
        <a:srgbClr val="FFFFFF"/>
      </a:accent6>
      <a:hlink>
        <a:srgbClr val="009AC6"/>
      </a:hlink>
      <a:folHlink>
        <a:srgbClr val="7F5E9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amk uudet">
      <a:dk1>
        <a:srgbClr val="000000"/>
      </a:dk1>
      <a:lt1>
        <a:srgbClr val="FFFFFF"/>
      </a:lt1>
      <a:dk2>
        <a:srgbClr val="F7931E"/>
      </a:dk2>
      <a:lt2>
        <a:srgbClr val="FFFFFF"/>
      </a:lt2>
      <a:accent1>
        <a:srgbClr val="F7931E"/>
      </a:accent1>
      <a:accent2>
        <a:srgbClr val="A55FAF"/>
      </a:accent2>
      <a:accent3>
        <a:srgbClr val="00A9C5"/>
      </a:accent3>
      <a:accent4>
        <a:srgbClr val="98C21F"/>
      </a:accent4>
      <a:accent5>
        <a:srgbClr val="000000"/>
      </a:accent5>
      <a:accent6>
        <a:srgbClr val="FFFFFF"/>
      </a:accent6>
      <a:hlink>
        <a:srgbClr val="009AC6"/>
      </a:hlink>
      <a:folHlink>
        <a:srgbClr val="7F5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amk uudet">
      <a:dk1>
        <a:srgbClr val="000000"/>
      </a:dk1>
      <a:lt1>
        <a:srgbClr val="FFFFFF"/>
      </a:lt1>
      <a:dk2>
        <a:srgbClr val="F7931E"/>
      </a:dk2>
      <a:lt2>
        <a:srgbClr val="FFFFFF"/>
      </a:lt2>
      <a:accent1>
        <a:srgbClr val="F7931E"/>
      </a:accent1>
      <a:accent2>
        <a:srgbClr val="A55FAF"/>
      </a:accent2>
      <a:accent3>
        <a:srgbClr val="00A9C5"/>
      </a:accent3>
      <a:accent4>
        <a:srgbClr val="98C21F"/>
      </a:accent4>
      <a:accent5>
        <a:srgbClr val="000000"/>
      </a:accent5>
      <a:accent6>
        <a:srgbClr val="FFFFFF"/>
      </a:accent6>
      <a:hlink>
        <a:srgbClr val="009AC6"/>
      </a:hlink>
      <a:folHlink>
        <a:srgbClr val="7F5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561</Words>
  <Application>Microsoft Macintosh PowerPoint</Application>
  <PresentationFormat>Laajakuva</PresentationFormat>
  <Paragraphs>61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20</vt:i4>
      </vt:variant>
    </vt:vector>
  </HeadingPairs>
  <TitlesOfParts>
    <vt:vector size="28" baseType="lpstr">
      <vt:lpstr>Arial Narrow</vt:lpstr>
      <vt:lpstr>Calibri</vt:lpstr>
      <vt:lpstr>Lucida Grande</vt:lpstr>
      <vt:lpstr>MS PGothic</vt:lpstr>
      <vt:lpstr>Arial</vt:lpstr>
      <vt:lpstr>Kuvalliset kansilehdet</vt:lpstr>
      <vt:lpstr>1_Office Theme</vt:lpstr>
      <vt:lpstr>Custom Design</vt:lpstr>
      <vt:lpstr>Become Part of Excellence</vt:lpstr>
      <vt:lpstr>Oulu University of Applied Sciences (Oulu UAS) is one of the biggest universities of applied sciences in Finland. We educate competent and innovative professionals and do active research and development.  </vt:lpstr>
      <vt:lpstr>We provide bachelor and master degree programme studies, professional specialisation studies, pedagogic studies at the School of Vocational Teacher Education, Open University studies as well as supplementary training.  </vt:lpstr>
      <vt:lpstr>PowerPoint-esitys</vt:lpstr>
      <vt:lpstr>Location </vt:lpstr>
      <vt:lpstr>PowerPoint-esitys</vt:lpstr>
      <vt:lpstr>PowerPoint-esitys</vt:lpstr>
      <vt:lpstr>Studies at Oulu UAS</vt:lpstr>
      <vt:lpstr>You can study in the fields of Business, Engineering, Health and Social Care, Information and Communication Technology, Media and Performing Arts or Natural Resources. </vt:lpstr>
      <vt:lpstr>Two Degrees entirely in English: Oulu UAS offers professional higher education at Bachelor´s level in the fields of Business and Technology. </vt:lpstr>
      <vt:lpstr>Annual Tuition fee was launched in Autumn 2017: 8,000 EUR (Possible grant 4,000 EUR) </vt:lpstr>
      <vt:lpstr>Oulu UAS starting places in 2016 </vt:lpstr>
      <vt:lpstr>PowerPoint-esitys</vt:lpstr>
      <vt:lpstr>Information Technology (BEng)</vt:lpstr>
      <vt:lpstr>PowerPoint-esitys</vt:lpstr>
      <vt:lpstr>International Business (BBA)</vt:lpstr>
      <vt:lpstr>International Oulu UAS 2016</vt:lpstr>
      <vt:lpstr>Research, development and innovation</vt:lpstr>
      <vt:lpstr>Research, development and innovation</vt:lpstr>
      <vt:lpstr>PowerPoint-esitys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Marjo Sormunen</cp:lastModifiedBy>
  <cp:revision>39</cp:revision>
  <dcterms:created xsi:type="dcterms:W3CDTF">2016-11-25T10:27:34Z</dcterms:created>
  <dcterms:modified xsi:type="dcterms:W3CDTF">2017-08-31T11:37:32Z</dcterms:modified>
</cp:coreProperties>
</file>